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55" r:id="rId2"/>
    <p:sldId id="366" r:id="rId3"/>
    <p:sldId id="344" r:id="rId4"/>
    <p:sldId id="329" r:id="rId5"/>
    <p:sldId id="363" r:id="rId6"/>
    <p:sldId id="315" r:id="rId7"/>
    <p:sldId id="364" r:id="rId8"/>
    <p:sldId id="297" r:id="rId9"/>
    <p:sldId id="298" r:id="rId10"/>
    <p:sldId id="332" r:id="rId11"/>
    <p:sldId id="281" r:id="rId12"/>
    <p:sldId id="335" r:id="rId13"/>
    <p:sldId id="357" r:id="rId14"/>
    <p:sldId id="358" r:id="rId15"/>
    <p:sldId id="324" r:id="rId16"/>
    <p:sldId id="327" r:id="rId17"/>
    <p:sldId id="308" r:id="rId18"/>
    <p:sldId id="283" r:id="rId19"/>
    <p:sldId id="349" r:id="rId20"/>
    <p:sldId id="316" r:id="rId21"/>
    <p:sldId id="300" r:id="rId22"/>
    <p:sldId id="313" r:id="rId23"/>
    <p:sldId id="365" r:id="rId24"/>
    <p:sldId id="326" r:id="rId25"/>
    <p:sldId id="317" r:id="rId26"/>
    <p:sldId id="304" r:id="rId27"/>
    <p:sldId id="305" r:id="rId28"/>
    <p:sldId id="301" r:id="rId29"/>
    <p:sldId id="348" r:id="rId30"/>
    <p:sldId id="3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585758"/>
    <a:srgbClr val="6D6C6D"/>
    <a:srgbClr val="9C0000"/>
    <a:srgbClr val="E1413F"/>
    <a:srgbClr val="F9A959"/>
    <a:srgbClr val="FA8412"/>
    <a:srgbClr val="00CCFF"/>
    <a:srgbClr val="D575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975" autoAdjust="0"/>
  </p:normalViewPr>
  <p:slideViewPr>
    <p:cSldViewPr snapToGrid="0">
      <p:cViewPr>
        <p:scale>
          <a:sx n="66" d="100"/>
          <a:sy n="66" d="100"/>
        </p:scale>
        <p:origin x="1003" y="317"/>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818509414322401E-2"/>
          <c:y val="7.0448400378889262E-2"/>
          <c:w val="0.91630715757709691"/>
          <c:h val="0.61134936827748032"/>
        </c:manualLayout>
      </c:layout>
      <c:barChart>
        <c:barDir val="col"/>
        <c:grouping val="clustered"/>
        <c:varyColors val="0"/>
        <c:ser>
          <c:idx val="0"/>
          <c:order val="0"/>
          <c:tx>
            <c:strRef>
              <c:f>Sheet2!$A$5</c:f>
              <c:strCache>
                <c:ptCount val="1"/>
                <c:pt idx="0">
                  <c:v>India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Sheet2!$B$5:$L$5</c:f>
              <c:numCache>
                <c:formatCode>General</c:formatCode>
                <c:ptCount val="11"/>
                <c:pt idx="0">
                  <c:v>45</c:v>
                </c:pt>
                <c:pt idx="1">
                  <c:v>15</c:v>
                </c:pt>
                <c:pt idx="2">
                  <c:v>12</c:v>
                </c:pt>
                <c:pt idx="3">
                  <c:v>8</c:v>
                </c:pt>
                <c:pt idx="4">
                  <c:v>10</c:v>
                </c:pt>
                <c:pt idx="5">
                  <c:v>13</c:v>
                </c:pt>
                <c:pt idx="6">
                  <c:v>10</c:v>
                </c:pt>
                <c:pt idx="7">
                  <c:v>5</c:v>
                </c:pt>
                <c:pt idx="8">
                  <c:v>4</c:v>
                </c:pt>
                <c:pt idx="9">
                  <c:v>6</c:v>
                </c:pt>
                <c:pt idx="10">
                  <c:v>6</c:v>
                </c:pt>
              </c:numCache>
            </c:numRef>
          </c:val>
          <c:extLst>
            <c:ext xmlns:c16="http://schemas.microsoft.com/office/drawing/2014/chart" uri="{C3380CC4-5D6E-409C-BE32-E72D297353CC}">
              <c16:uniqueId val="{00000000-900C-4CF6-8E62-9ADAB2061618}"/>
            </c:ext>
          </c:extLst>
        </c:ser>
        <c:dLbls>
          <c:dLblPos val="inEnd"/>
          <c:showLegendKey val="0"/>
          <c:showVal val="1"/>
          <c:showCatName val="0"/>
          <c:showSerName val="0"/>
          <c:showPercent val="0"/>
          <c:showBubbleSize val="0"/>
        </c:dLbls>
        <c:gapWidth val="219"/>
        <c:overlap val="-27"/>
        <c:axId val="1067311823"/>
        <c:axId val="30588815"/>
      </c:barChart>
      <c:catAx>
        <c:axId val="1067311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88815"/>
        <c:crosses val="autoZero"/>
        <c:auto val="1"/>
        <c:lblAlgn val="ctr"/>
        <c:lblOffset val="100"/>
        <c:noMultiLvlLbl val="0"/>
      </c:catAx>
      <c:valAx>
        <c:axId val="30588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7311823"/>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83183750967298"/>
          <c:y val="2.8691158400484473E-2"/>
          <c:w val="0.76692617102522576"/>
          <c:h val="0.77055972818367902"/>
        </c:manualLayout>
      </c:layout>
      <c:barChart>
        <c:barDir val="bar"/>
        <c:grouping val="stacked"/>
        <c:varyColors val="0"/>
        <c:ser>
          <c:idx val="0"/>
          <c:order val="0"/>
          <c:tx>
            <c:strRef>
              <c:f>Sheet2!$A$2</c:f>
              <c:strCache>
                <c:ptCount val="1"/>
                <c:pt idx="0">
                  <c:v>USA</c:v>
                </c:pt>
              </c:strCache>
            </c:strRef>
          </c:tx>
          <c:spPr>
            <a:solidFill>
              <a:schemeClr val="accent1"/>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Sheet2!$B$2:$L$2</c:f>
              <c:numCache>
                <c:formatCode>General</c:formatCode>
                <c:ptCount val="11"/>
                <c:pt idx="0">
                  <c:v>668</c:v>
                </c:pt>
                <c:pt idx="1">
                  <c:v>154</c:v>
                </c:pt>
                <c:pt idx="2">
                  <c:v>96</c:v>
                </c:pt>
                <c:pt idx="3">
                  <c:v>105</c:v>
                </c:pt>
                <c:pt idx="4">
                  <c:v>54</c:v>
                </c:pt>
                <c:pt idx="5">
                  <c:v>133</c:v>
                </c:pt>
                <c:pt idx="6">
                  <c:v>122</c:v>
                </c:pt>
                <c:pt idx="7">
                  <c:v>64</c:v>
                </c:pt>
                <c:pt idx="8">
                  <c:v>62</c:v>
                </c:pt>
                <c:pt idx="9">
                  <c:v>79</c:v>
                </c:pt>
                <c:pt idx="10">
                  <c:v>74</c:v>
                </c:pt>
              </c:numCache>
            </c:numRef>
          </c:val>
          <c:extLst>
            <c:ext xmlns:c16="http://schemas.microsoft.com/office/drawing/2014/chart" uri="{C3380CC4-5D6E-409C-BE32-E72D297353CC}">
              <c16:uniqueId val="{00000000-E688-401E-A795-4A16FB295B5D}"/>
            </c:ext>
          </c:extLst>
        </c:ser>
        <c:ser>
          <c:idx val="1"/>
          <c:order val="1"/>
          <c:tx>
            <c:strRef>
              <c:f>Sheet2!$A$4</c:f>
              <c:strCache>
                <c:ptCount val="1"/>
                <c:pt idx="0">
                  <c:v>Spain</c:v>
                </c:pt>
              </c:strCache>
            </c:strRef>
          </c:tx>
          <c:spPr>
            <a:solidFill>
              <a:schemeClr val="accent2"/>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Sheet2!$B$4:$L$4</c:f>
              <c:numCache>
                <c:formatCode>General</c:formatCode>
                <c:ptCount val="11"/>
                <c:pt idx="0">
                  <c:v>33</c:v>
                </c:pt>
                <c:pt idx="1">
                  <c:v>6</c:v>
                </c:pt>
                <c:pt idx="2">
                  <c:v>3</c:v>
                </c:pt>
                <c:pt idx="3">
                  <c:v>2</c:v>
                </c:pt>
                <c:pt idx="4">
                  <c:v>2</c:v>
                </c:pt>
                <c:pt idx="5">
                  <c:v>2</c:v>
                </c:pt>
                <c:pt idx="6">
                  <c:v>5</c:v>
                </c:pt>
                <c:pt idx="7">
                  <c:v>2</c:v>
                </c:pt>
                <c:pt idx="8">
                  <c:v>5</c:v>
                </c:pt>
                <c:pt idx="9">
                  <c:v>4</c:v>
                </c:pt>
                <c:pt idx="10">
                  <c:v>5</c:v>
                </c:pt>
              </c:numCache>
            </c:numRef>
          </c:val>
          <c:extLst>
            <c:ext xmlns:c16="http://schemas.microsoft.com/office/drawing/2014/chart" uri="{C3380CC4-5D6E-409C-BE32-E72D297353CC}">
              <c16:uniqueId val="{00000001-E688-401E-A795-4A16FB295B5D}"/>
            </c:ext>
          </c:extLst>
        </c:ser>
        <c:ser>
          <c:idx val="2"/>
          <c:order val="2"/>
          <c:tx>
            <c:strRef>
              <c:f>Sheet2!$A$5</c:f>
              <c:strCache>
                <c:ptCount val="1"/>
                <c:pt idx="0">
                  <c:v>South korea</c:v>
                </c:pt>
              </c:strCache>
            </c:strRef>
          </c:tx>
          <c:spPr>
            <a:solidFill>
              <a:schemeClr val="accent3"/>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Sheet2!$B$5:$L$5</c:f>
              <c:numCache>
                <c:formatCode>General</c:formatCode>
                <c:ptCount val="11"/>
                <c:pt idx="0">
                  <c:v>28</c:v>
                </c:pt>
                <c:pt idx="1">
                  <c:v>5</c:v>
                </c:pt>
                <c:pt idx="2">
                  <c:v>5</c:v>
                </c:pt>
                <c:pt idx="3">
                  <c:v>3</c:v>
                </c:pt>
                <c:pt idx="4">
                  <c:v>2</c:v>
                </c:pt>
                <c:pt idx="5">
                  <c:v>6</c:v>
                </c:pt>
                <c:pt idx="6">
                  <c:v>4</c:v>
                </c:pt>
                <c:pt idx="7">
                  <c:v>0</c:v>
                </c:pt>
                <c:pt idx="8">
                  <c:v>2</c:v>
                </c:pt>
                <c:pt idx="9">
                  <c:v>3</c:v>
                </c:pt>
                <c:pt idx="10">
                  <c:v>4</c:v>
                </c:pt>
              </c:numCache>
            </c:numRef>
          </c:val>
          <c:extLst>
            <c:ext xmlns:c16="http://schemas.microsoft.com/office/drawing/2014/chart" uri="{C3380CC4-5D6E-409C-BE32-E72D297353CC}">
              <c16:uniqueId val="{00000002-E688-401E-A795-4A16FB295B5D}"/>
            </c:ext>
          </c:extLst>
        </c:ser>
        <c:ser>
          <c:idx val="3"/>
          <c:order val="3"/>
          <c:tx>
            <c:strRef>
              <c:f>Sheet2!$A$6</c:f>
              <c:strCache>
                <c:ptCount val="1"/>
                <c:pt idx="0">
                  <c:v>Singapore</c:v>
                </c:pt>
              </c:strCache>
            </c:strRef>
          </c:tx>
          <c:spPr>
            <a:solidFill>
              <a:schemeClr val="accent4"/>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Sheet2!$B$6:$L$6</c:f>
              <c:numCache>
                <c:formatCode>General</c:formatCode>
                <c:ptCount val="11"/>
                <c:pt idx="0">
                  <c:v>41</c:v>
                </c:pt>
                <c:pt idx="1">
                  <c:v>6</c:v>
                </c:pt>
                <c:pt idx="2">
                  <c:v>11</c:v>
                </c:pt>
                <c:pt idx="3">
                  <c:v>4</c:v>
                </c:pt>
                <c:pt idx="4">
                  <c:v>8</c:v>
                </c:pt>
                <c:pt idx="5">
                  <c:v>3</c:v>
                </c:pt>
                <c:pt idx="6">
                  <c:v>1</c:v>
                </c:pt>
                <c:pt idx="7">
                  <c:v>3</c:v>
                </c:pt>
                <c:pt idx="8">
                  <c:v>3</c:v>
                </c:pt>
                <c:pt idx="9">
                  <c:v>5</c:v>
                </c:pt>
                <c:pt idx="10">
                  <c:v>4</c:v>
                </c:pt>
              </c:numCache>
            </c:numRef>
          </c:val>
          <c:extLst>
            <c:ext xmlns:c16="http://schemas.microsoft.com/office/drawing/2014/chart" uri="{C3380CC4-5D6E-409C-BE32-E72D297353CC}">
              <c16:uniqueId val="{00000003-E688-401E-A795-4A16FB295B5D}"/>
            </c:ext>
          </c:extLst>
        </c:ser>
        <c:ser>
          <c:idx val="4"/>
          <c:order val="4"/>
          <c:tx>
            <c:strRef>
              <c:f>Sheet2!$A$7</c:f>
              <c:strCache>
                <c:ptCount val="1"/>
                <c:pt idx="0">
                  <c:v>Saudi arabia</c:v>
                </c:pt>
              </c:strCache>
            </c:strRef>
          </c:tx>
          <c:spPr>
            <a:solidFill>
              <a:schemeClr val="accent5"/>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Sheet2!$B$7:$L$7</c:f>
              <c:numCache>
                <c:formatCode>General</c:formatCode>
                <c:ptCount val="11"/>
                <c:pt idx="0">
                  <c:v>42</c:v>
                </c:pt>
                <c:pt idx="1">
                  <c:v>11</c:v>
                </c:pt>
                <c:pt idx="2">
                  <c:v>5</c:v>
                </c:pt>
                <c:pt idx="3">
                  <c:v>3</c:v>
                </c:pt>
                <c:pt idx="4">
                  <c:v>4</c:v>
                </c:pt>
                <c:pt idx="5">
                  <c:v>11</c:v>
                </c:pt>
                <c:pt idx="6">
                  <c:v>5</c:v>
                </c:pt>
                <c:pt idx="7">
                  <c:v>3</c:v>
                </c:pt>
                <c:pt idx="8">
                  <c:v>5</c:v>
                </c:pt>
                <c:pt idx="9">
                  <c:v>4</c:v>
                </c:pt>
                <c:pt idx="10">
                  <c:v>9</c:v>
                </c:pt>
              </c:numCache>
            </c:numRef>
          </c:val>
          <c:extLst>
            <c:ext xmlns:c16="http://schemas.microsoft.com/office/drawing/2014/chart" uri="{C3380CC4-5D6E-409C-BE32-E72D297353CC}">
              <c16:uniqueId val="{00000004-E688-401E-A795-4A16FB295B5D}"/>
            </c:ext>
          </c:extLst>
        </c:ser>
        <c:ser>
          <c:idx val="5"/>
          <c:order val="5"/>
          <c:tx>
            <c:strRef>
              <c:f>Sheet2!$A$8</c:f>
              <c:strCache>
                <c:ptCount val="1"/>
                <c:pt idx="0">
                  <c:v>Japan</c:v>
                </c:pt>
              </c:strCache>
            </c:strRef>
          </c:tx>
          <c:spPr>
            <a:solidFill>
              <a:schemeClr val="accent6"/>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Sheet2!$B$8:$L$8</c:f>
              <c:numCache>
                <c:formatCode>General</c:formatCode>
                <c:ptCount val="11"/>
                <c:pt idx="0">
                  <c:v>51</c:v>
                </c:pt>
                <c:pt idx="1">
                  <c:v>10</c:v>
                </c:pt>
                <c:pt idx="2">
                  <c:v>10</c:v>
                </c:pt>
                <c:pt idx="3">
                  <c:v>7</c:v>
                </c:pt>
                <c:pt idx="4">
                  <c:v>9</c:v>
                </c:pt>
                <c:pt idx="5">
                  <c:v>9</c:v>
                </c:pt>
                <c:pt idx="6">
                  <c:v>5</c:v>
                </c:pt>
                <c:pt idx="7">
                  <c:v>3</c:v>
                </c:pt>
                <c:pt idx="8">
                  <c:v>9</c:v>
                </c:pt>
                <c:pt idx="9">
                  <c:v>13</c:v>
                </c:pt>
                <c:pt idx="10">
                  <c:v>11</c:v>
                </c:pt>
              </c:numCache>
            </c:numRef>
          </c:val>
          <c:extLst>
            <c:ext xmlns:c16="http://schemas.microsoft.com/office/drawing/2014/chart" uri="{C3380CC4-5D6E-409C-BE32-E72D297353CC}">
              <c16:uniqueId val="{00000005-E688-401E-A795-4A16FB295B5D}"/>
            </c:ext>
          </c:extLst>
        </c:ser>
        <c:ser>
          <c:idx val="6"/>
          <c:order val="6"/>
          <c:tx>
            <c:strRef>
              <c:f>Sheet2!$A$9</c:f>
              <c:strCache>
                <c:ptCount val="1"/>
                <c:pt idx="0">
                  <c:v>Italy </c:v>
                </c:pt>
              </c:strCache>
            </c:strRef>
          </c:tx>
          <c:spPr>
            <a:solidFill>
              <a:schemeClr val="accent1">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Sheet2!$B$9:$L$9</c:f>
              <c:numCache>
                <c:formatCode>General</c:formatCode>
                <c:ptCount val="11"/>
                <c:pt idx="0">
                  <c:v>82</c:v>
                </c:pt>
                <c:pt idx="1">
                  <c:v>10</c:v>
                </c:pt>
                <c:pt idx="2">
                  <c:v>10</c:v>
                </c:pt>
                <c:pt idx="3">
                  <c:v>6</c:v>
                </c:pt>
                <c:pt idx="4">
                  <c:v>7</c:v>
                </c:pt>
                <c:pt idx="5">
                  <c:v>15</c:v>
                </c:pt>
                <c:pt idx="6">
                  <c:v>16</c:v>
                </c:pt>
                <c:pt idx="7">
                  <c:v>9</c:v>
                </c:pt>
                <c:pt idx="8">
                  <c:v>7</c:v>
                </c:pt>
                <c:pt idx="9">
                  <c:v>6</c:v>
                </c:pt>
                <c:pt idx="10">
                  <c:v>9</c:v>
                </c:pt>
              </c:numCache>
            </c:numRef>
          </c:val>
          <c:extLst>
            <c:ext xmlns:c16="http://schemas.microsoft.com/office/drawing/2014/chart" uri="{C3380CC4-5D6E-409C-BE32-E72D297353CC}">
              <c16:uniqueId val="{00000006-E688-401E-A795-4A16FB295B5D}"/>
            </c:ext>
          </c:extLst>
        </c:ser>
        <c:ser>
          <c:idx val="7"/>
          <c:order val="7"/>
          <c:tx>
            <c:strRef>
              <c:f>Sheet2!$A$10</c:f>
              <c:strCache>
                <c:ptCount val="1"/>
                <c:pt idx="0">
                  <c:v>India</c:v>
                </c:pt>
              </c:strCache>
            </c:strRef>
          </c:tx>
          <c:spPr>
            <a:solidFill>
              <a:schemeClr val="accent2">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Sheet2!$B$10:$L$10</c:f>
              <c:numCache>
                <c:formatCode>General</c:formatCode>
                <c:ptCount val="11"/>
                <c:pt idx="0">
                  <c:v>45</c:v>
                </c:pt>
                <c:pt idx="1">
                  <c:v>15</c:v>
                </c:pt>
                <c:pt idx="2">
                  <c:v>12</c:v>
                </c:pt>
                <c:pt idx="3">
                  <c:v>8</c:v>
                </c:pt>
                <c:pt idx="4">
                  <c:v>10</c:v>
                </c:pt>
                <c:pt idx="5">
                  <c:v>13</c:v>
                </c:pt>
                <c:pt idx="6">
                  <c:v>10</c:v>
                </c:pt>
                <c:pt idx="7">
                  <c:v>5</c:v>
                </c:pt>
                <c:pt idx="8">
                  <c:v>4</c:v>
                </c:pt>
                <c:pt idx="9">
                  <c:v>6</c:v>
                </c:pt>
                <c:pt idx="10">
                  <c:v>6</c:v>
                </c:pt>
              </c:numCache>
            </c:numRef>
          </c:val>
          <c:extLst>
            <c:ext xmlns:c16="http://schemas.microsoft.com/office/drawing/2014/chart" uri="{C3380CC4-5D6E-409C-BE32-E72D297353CC}">
              <c16:uniqueId val="{00000007-E688-401E-A795-4A16FB295B5D}"/>
            </c:ext>
          </c:extLst>
        </c:ser>
        <c:ser>
          <c:idx val="8"/>
          <c:order val="8"/>
          <c:tx>
            <c:strRef>
              <c:f>Sheet2!$A$11</c:f>
              <c:strCache>
                <c:ptCount val="1"/>
                <c:pt idx="0">
                  <c:v>Hong Kong</c:v>
                </c:pt>
              </c:strCache>
            </c:strRef>
          </c:tx>
          <c:spPr>
            <a:solidFill>
              <a:schemeClr val="accent3">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Sheet2!$B$11:$L$11</c:f>
              <c:numCache>
                <c:formatCode>General</c:formatCode>
                <c:ptCount val="11"/>
                <c:pt idx="0">
                  <c:v>127</c:v>
                </c:pt>
                <c:pt idx="1">
                  <c:v>26</c:v>
                </c:pt>
                <c:pt idx="2">
                  <c:v>11</c:v>
                </c:pt>
                <c:pt idx="3">
                  <c:v>9</c:v>
                </c:pt>
                <c:pt idx="4">
                  <c:v>8</c:v>
                </c:pt>
                <c:pt idx="5">
                  <c:v>11</c:v>
                </c:pt>
                <c:pt idx="6">
                  <c:v>17</c:v>
                </c:pt>
                <c:pt idx="7">
                  <c:v>21</c:v>
                </c:pt>
                <c:pt idx="8">
                  <c:v>7</c:v>
                </c:pt>
                <c:pt idx="9">
                  <c:v>20</c:v>
                </c:pt>
                <c:pt idx="10">
                  <c:v>17</c:v>
                </c:pt>
              </c:numCache>
            </c:numRef>
          </c:val>
          <c:extLst>
            <c:ext xmlns:c16="http://schemas.microsoft.com/office/drawing/2014/chart" uri="{C3380CC4-5D6E-409C-BE32-E72D297353CC}">
              <c16:uniqueId val="{00000008-E688-401E-A795-4A16FB295B5D}"/>
            </c:ext>
          </c:extLst>
        </c:ser>
        <c:ser>
          <c:idx val="9"/>
          <c:order val="9"/>
          <c:tx>
            <c:strRef>
              <c:f>Sheet2!$A$12</c:f>
              <c:strCache>
                <c:ptCount val="1"/>
                <c:pt idx="0">
                  <c:v>Germany</c:v>
                </c:pt>
              </c:strCache>
            </c:strRef>
          </c:tx>
          <c:spPr>
            <a:solidFill>
              <a:schemeClr val="accent4">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Sheet2!$B$12:$L$12</c:f>
              <c:numCache>
                <c:formatCode>General</c:formatCode>
                <c:ptCount val="11"/>
                <c:pt idx="0">
                  <c:v>38</c:v>
                </c:pt>
                <c:pt idx="1">
                  <c:v>15</c:v>
                </c:pt>
                <c:pt idx="2">
                  <c:v>9</c:v>
                </c:pt>
                <c:pt idx="3">
                  <c:v>8</c:v>
                </c:pt>
                <c:pt idx="4">
                  <c:v>8</c:v>
                </c:pt>
                <c:pt idx="5">
                  <c:v>8</c:v>
                </c:pt>
                <c:pt idx="6">
                  <c:v>6</c:v>
                </c:pt>
                <c:pt idx="7">
                  <c:v>3</c:v>
                </c:pt>
                <c:pt idx="8">
                  <c:v>8</c:v>
                </c:pt>
                <c:pt idx="9">
                  <c:v>6</c:v>
                </c:pt>
                <c:pt idx="10">
                  <c:v>5</c:v>
                </c:pt>
              </c:numCache>
            </c:numRef>
          </c:val>
          <c:extLst>
            <c:ext xmlns:c16="http://schemas.microsoft.com/office/drawing/2014/chart" uri="{C3380CC4-5D6E-409C-BE32-E72D297353CC}">
              <c16:uniqueId val="{00000009-E688-401E-A795-4A16FB295B5D}"/>
            </c:ext>
          </c:extLst>
        </c:ser>
        <c:ser>
          <c:idx val="10"/>
          <c:order val="10"/>
          <c:tx>
            <c:strRef>
              <c:f>Sheet2!$A$13</c:f>
              <c:strCache>
                <c:ptCount val="1"/>
                <c:pt idx="0">
                  <c:v>France</c:v>
                </c:pt>
              </c:strCache>
            </c:strRef>
          </c:tx>
          <c:spPr>
            <a:solidFill>
              <a:schemeClr val="accent5">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Sheet2!$B$13:$L$13</c:f>
              <c:numCache>
                <c:formatCode>General</c:formatCode>
                <c:ptCount val="11"/>
                <c:pt idx="0">
                  <c:v>44</c:v>
                </c:pt>
                <c:pt idx="1">
                  <c:v>13</c:v>
                </c:pt>
                <c:pt idx="2">
                  <c:v>13</c:v>
                </c:pt>
                <c:pt idx="3">
                  <c:v>9</c:v>
                </c:pt>
                <c:pt idx="4">
                  <c:v>7</c:v>
                </c:pt>
                <c:pt idx="5">
                  <c:v>9</c:v>
                </c:pt>
                <c:pt idx="6">
                  <c:v>7</c:v>
                </c:pt>
                <c:pt idx="7">
                  <c:v>5</c:v>
                </c:pt>
                <c:pt idx="8">
                  <c:v>7</c:v>
                </c:pt>
                <c:pt idx="9">
                  <c:v>10</c:v>
                </c:pt>
                <c:pt idx="10">
                  <c:v>5</c:v>
                </c:pt>
              </c:numCache>
            </c:numRef>
          </c:val>
          <c:extLst>
            <c:ext xmlns:c16="http://schemas.microsoft.com/office/drawing/2014/chart" uri="{C3380CC4-5D6E-409C-BE32-E72D297353CC}">
              <c16:uniqueId val="{0000000A-E688-401E-A795-4A16FB295B5D}"/>
            </c:ext>
          </c:extLst>
        </c:ser>
        <c:ser>
          <c:idx val="11"/>
          <c:order val="11"/>
          <c:tx>
            <c:strRef>
              <c:f>Sheet2!$A$14</c:f>
              <c:strCache>
                <c:ptCount val="1"/>
                <c:pt idx="0">
                  <c:v>China</c:v>
                </c:pt>
              </c:strCache>
            </c:strRef>
          </c:tx>
          <c:spPr>
            <a:solidFill>
              <a:schemeClr val="accent6">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Sheet2!$B$14:$L$14</c:f>
              <c:numCache>
                <c:formatCode>General</c:formatCode>
                <c:ptCount val="11"/>
                <c:pt idx="0">
                  <c:v>273</c:v>
                </c:pt>
                <c:pt idx="1">
                  <c:v>38</c:v>
                </c:pt>
                <c:pt idx="2">
                  <c:v>21</c:v>
                </c:pt>
                <c:pt idx="3">
                  <c:v>23</c:v>
                </c:pt>
                <c:pt idx="4">
                  <c:v>20</c:v>
                </c:pt>
                <c:pt idx="5">
                  <c:v>36</c:v>
                </c:pt>
                <c:pt idx="6">
                  <c:v>36</c:v>
                </c:pt>
                <c:pt idx="7">
                  <c:v>18</c:v>
                </c:pt>
                <c:pt idx="8">
                  <c:v>19</c:v>
                </c:pt>
                <c:pt idx="9">
                  <c:v>25</c:v>
                </c:pt>
                <c:pt idx="10">
                  <c:v>36</c:v>
                </c:pt>
              </c:numCache>
            </c:numRef>
          </c:val>
          <c:extLst>
            <c:ext xmlns:c16="http://schemas.microsoft.com/office/drawing/2014/chart" uri="{C3380CC4-5D6E-409C-BE32-E72D297353CC}">
              <c16:uniqueId val="{0000000B-E688-401E-A795-4A16FB295B5D}"/>
            </c:ext>
          </c:extLst>
        </c:ser>
        <c:ser>
          <c:idx val="12"/>
          <c:order val="12"/>
          <c:tx>
            <c:strRef>
              <c:f>Sheet2!$A$15</c:f>
              <c:strCache>
                <c:ptCount val="1"/>
                <c:pt idx="0">
                  <c:v>Brazil</c:v>
                </c:pt>
              </c:strCache>
            </c:strRef>
          </c:tx>
          <c:spPr>
            <a:solidFill>
              <a:schemeClr val="accent1">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Sheet2!$B$15:$L$15</c:f>
              <c:numCache>
                <c:formatCode>General</c:formatCode>
                <c:ptCount val="11"/>
                <c:pt idx="0">
                  <c:v>38</c:v>
                </c:pt>
                <c:pt idx="1">
                  <c:v>11</c:v>
                </c:pt>
                <c:pt idx="2">
                  <c:v>34</c:v>
                </c:pt>
                <c:pt idx="3">
                  <c:v>28</c:v>
                </c:pt>
                <c:pt idx="4">
                  <c:v>21</c:v>
                </c:pt>
                <c:pt idx="5">
                  <c:v>18</c:v>
                </c:pt>
                <c:pt idx="6">
                  <c:v>9</c:v>
                </c:pt>
                <c:pt idx="7">
                  <c:v>2</c:v>
                </c:pt>
                <c:pt idx="8">
                  <c:v>3</c:v>
                </c:pt>
                <c:pt idx="9">
                  <c:v>2</c:v>
                </c:pt>
                <c:pt idx="10">
                  <c:v>3</c:v>
                </c:pt>
              </c:numCache>
            </c:numRef>
          </c:val>
          <c:extLst>
            <c:ext xmlns:c16="http://schemas.microsoft.com/office/drawing/2014/chart" uri="{C3380CC4-5D6E-409C-BE32-E72D297353CC}">
              <c16:uniqueId val="{0000000C-E688-401E-A795-4A16FB295B5D}"/>
            </c:ext>
          </c:extLst>
        </c:ser>
        <c:ser>
          <c:idx val="13"/>
          <c:order val="13"/>
          <c:tx>
            <c:strRef>
              <c:f>Sheet2!$A$3</c:f>
              <c:strCache>
                <c:ptCount val="1"/>
                <c:pt idx="0">
                  <c:v>Taiwan</c:v>
                </c:pt>
              </c:strCache>
            </c:strRef>
          </c:tx>
          <c:spPr>
            <a:solidFill>
              <a:schemeClr val="accent2">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Sheet2!$B$3:$L$3</c:f>
              <c:numCache>
                <c:formatCode>General</c:formatCode>
                <c:ptCount val="11"/>
                <c:pt idx="0">
                  <c:v>36</c:v>
                </c:pt>
                <c:pt idx="1">
                  <c:v>4</c:v>
                </c:pt>
                <c:pt idx="2">
                  <c:v>3</c:v>
                </c:pt>
                <c:pt idx="3">
                  <c:v>3</c:v>
                </c:pt>
                <c:pt idx="4">
                  <c:v>4</c:v>
                </c:pt>
                <c:pt idx="5">
                  <c:v>3</c:v>
                </c:pt>
                <c:pt idx="6">
                  <c:v>3</c:v>
                </c:pt>
                <c:pt idx="7">
                  <c:v>4</c:v>
                </c:pt>
                <c:pt idx="8">
                  <c:v>1</c:v>
                </c:pt>
                <c:pt idx="9">
                  <c:v>4</c:v>
                </c:pt>
                <c:pt idx="10">
                  <c:v>5</c:v>
                </c:pt>
              </c:numCache>
            </c:numRef>
          </c:val>
          <c:extLst>
            <c:ext xmlns:c16="http://schemas.microsoft.com/office/drawing/2014/chart" uri="{C3380CC4-5D6E-409C-BE32-E72D297353CC}">
              <c16:uniqueId val="{0000000D-E688-401E-A795-4A16FB295B5D}"/>
            </c:ext>
          </c:extLst>
        </c:ser>
        <c:ser>
          <c:idx val="14"/>
          <c:order val="14"/>
          <c:tx>
            <c:strRef>
              <c:f>Sheet2!$A$16</c:f>
              <c:strCache>
                <c:ptCount val="1"/>
                <c:pt idx="0">
                  <c:v>Australia</c:v>
                </c:pt>
              </c:strCache>
            </c:strRef>
          </c:tx>
          <c:spPr>
            <a:solidFill>
              <a:schemeClr val="accent3">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Sheet2!$B$16:$L$16</c:f>
              <c:numCache>
                <c:formatCode>General</c:formatCode>
                <c:ptCount val="11"/>
                <c:pt idx="0">
                  <c:v>51</c:v>
                </c:pt>
                <c:pt idx="1">
                  <c:v>17</c:v>
                </c:pt>
                <c:pt idx="2">
                  <c:v>19</c:v>
                </c:pt>
                <c:pt idx="3">
                  <c:v>10</c:v>
                </c:pt>
                <c:pt idx="4">
                  <c:v>9</c:v>
                </c:pt>
                <c:pt idx="5">
                  <c:v>6</c:v>
                </c:pt>
                <c:pt idx="6">
                  <c:v>7</c:v>
                </c:pt>
                <c:pt idx="7">
                  <c:v>7</c:v>
                </c:pt>
                <c:pt idx="8">
                  <c:v>9</c:v>
                </c:pt>
                <c:pt idx="9">
                  <c:v>9</c:v>
                </c:pt>
                <c:pt idx="10">
                  <c:v>2</c:v>
                </c:pt>
              </c:numCache>
            </c:numRef>
          </c:val>
          <c:extLst>
            <c:ext xmlns:c16="http://schemas.microsoft.com/office/drawing/2014/chart" uri="{C3380CC4-5D6E-409C-BE32-E72D297353CC}">
              <c16:uniqueId val="{0000000E-E688-401E-A795-4A16FB295B5D}"/>
            </c:ext>
          </c:extLst>
        </c:ser>
        <c:dLbls>
          <c:showLegendKey val="0"/>
          <c:showVal val="0"/>
          <c:showCatName val="0"/>
          <c:showSerName val="0"/>
          <c:showPercent val="0"/>
          <c:showBubbleSize val="0"/>
        </c:dLbls>
        <c:gapWidth val="150"/>
        <c:overlap val="100"/>
        <c:axId val="410360719"/>
        <c:axId val="1884931231"/>
      </c:barChart>
      <c:catAx>
        <c:axId val="4103607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84931231"/>
        <c:crosses val="autoZero"/>
        <c:auto val="1"/>
        <c:lblAlgn val="ctr"/>
        <c:lblOffset val="100"/>
        <c:noMultiLvlLbl val="0"/>
      </c:catAx>
      <c:valAx>
        <c:axId val="1884931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0360719"/>
        <c:crosses val="autoZero"/>
        <c:crossBetween val="between"/>
      </c:valAx>
      <c:spPr>
        <a:noFill/>
        <a:ln>
          <a:noFill/>
        </a:ln>
        <a:effectLst/>
      </c:spPr>
    </c:plotArea>
    <c:legend>
      <c:legendPos val="b"/>
      <c:layout>
        <c:manualLayout>
          <c:xMode val="edge"/>
          <c:yMode val="edge"/>
          <c:x val="9.3352865975690336E-5"/>
          <c:y val="0.88338455686501349"/>
          <c:w val="0.99990664841124488"/>
          <c:h val="0.10836307055437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C202A-9A5A-4FAB-B0A6-3C9508CE1639}" type="datetimeFigureOut">
              <a:rPr lang="en-IN" smtClean="0"/>
              <a:t>10-09-2020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F00E-8953-4C10-9E32-400CAD632509}" type="slidenum">
              <a:rPr lang="en-IN" smtClean="0"/>
              <a:t>‹#›</a:t>
            </a:fld>
            <a:endParaRPr lang="en-IN"/>
          </a:p>
        </p:txBody>
      </p:sp>
    </p:spTree>
    <p:extLst>
      <p:ext uri="{BB962C8B-B14F-4D97-AF65-F5344CB8AC3E}">
        <p14:creationId xmlns:p14="http://schemas.microsoft.com/office/powerpoint/2010/main" val="4145924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a:t>
            </a:fld>
            <a:endParaRPr lang="en-IN"/>
          </a:p>
        </p:txBody>
      </p:sp>
    </p:spTree>
    <p:extLst>
      <p:ext uri="{BB962C8B-B14F-4D97-AF65-F5344CB8AC3E}">
        <p14:creationId xmlns:p14="http://schemas.microsoft.com/office/powerpoint/2010/main" val="3851918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Annotations are biological terms or relations, such as diseases, chemicals or protein interactions, which can be highlighted for readers on abstracts and full text articles. These terms are identified by text mining algorithms, developed by a variety of text mining groups.</a:t>
            </a:r>
          </a:p>
          <a:p>
            <a:r>
              <a:rPr lang="en-US" dirty="0"/>
              <a:t>Entity in context - results.xml</a:t>
            </a:r>
          </a:p>
          <a:p>
            <a:endParaRPr lang="en-US" dirty="0"/>
          </a:p>
          <a:p>
            <a:r>
              <a:rPr lang="en-US" dirty="0"/>
              <a:t>Globalizing search</a:t>
            </a:r>
          </a:p>
          <a:p>
            <a:endParaRPr lang="en-US" dirty="0"/>
          </a:p>
          <a:p>
            <a:r>
              <a:rPr lang="en-US" dirty="0">
                <a:sym typeface="Wingdings" panose="05000000000000000000" pitchFamily="2" charset="2"/>
              </a:rPr>
              <a:t>Aim</a:t>
            </a:r>
          </a:p>
          <a:p>
            <a:pPr lvl="1"/>
            <a:r>
              <a:rPr lang="en-US" dirty="0"/>
              <a:t>Identify words and phrases in documents</a:t>
            </a:r>
          </a:p>
          <a:p>
            <a:pPr lvl="1"/>
            <a:r>
              <a:rPr lang="en-US" dirty="0"/>
              <a:t>Provide links to their context (</a:t>
            </a:r>
            <a:r>
              <a:rPr lang="en-US" b="1" dirty="0"/>
              <a:t>ontologies</a:t>
            </a:r>
            <a:r>
              <a:rPr lang="en-US" dirty="0"/>
              <a:t>)</a:t>
            </a:r>
          </a:p>
          <a:p>
            <a:endParaRPr lang="en-US" dirty="0"/>
          </a:p>
        </p:txBody>
      </p:sp>
      <p:sp>
        <p:nvSpPr>
          <p:cNvPr id="4" name="Slide Number Placeholder 3"/>
          <p:cNvSpPr>
            <a:spLocks noGrp="1"/>
          </p:cNvSpPr>
          <p:nvPr>
            <p:ph type="sldNum" sz="quarter" idx="5"/>
          </p:nvPr>
        </p:nvSpPr>
        <p:spPr/>
        <p:txBody>
          <a:bodyPr/>
          <a:lstStyle/>
          <a:p>
            <a:fld id="{B2B4F00E-8953-4C10-9E32-400CAD632509}" type="slidenum">
              <a:rPr lang="en-IN" smtClean="0"/>
              <a:t>10</a:t>
            </a:fld>
            <a:endParaRPr lang="en-IN"/>
          </a:p>
        </p:txBody>
      </p:sp>
    </p:spTree>
    <p:extLst>
      <p:ext uri="{BB962C8B-B14F-4D97-AF65-F5344CB8AC3E}">
        <p14:creationId xmlns:p14="http://schemas.microsoft.com/office/powerpoint/2010/main" val="19370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Make it clearer __ explain well </a:t>
            </a:r>
          </a:p>
          <a:p>
            <a:endParaRPr lang="en-IN" dirty="0"/>
          </a:p>
          <a:p>
            <a:r>
              <a:rPr lang="en-IN" dirty="0"/>
              <a:t>Explain zoonosis </a:t>
            </a:r>
          </a:p>
          <a:p>
            <a:r>
              <a:rPr lang="en-IN" dirty="0"/>
              <a:t>Dictionaries are often called ontology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Critical for annotations and Ontology </a:t>
            </a:r>
          </a:p>
          <a:p>
            <a:endParaRPr lang="en-IN" dirty="0"/>
          </a:p>
          <a:p>
            <a:r>
              <a:rPr lang="en-IN" dirty="0"/>
              <a:t>Ontology</a:t>
            </a:r>
          </a:p>
        </p:txBody>
      </p:sp>
      <p:sp>
        <p:nvSpPr>
          <p:cNvPr id="4" name="Slide Number Placeholder 3"/>
          <p:cNvSpPr>
            <a:spLocks noGrp="1"/>
          </p:cNvSpPr>
          <p:nvPr>
            <p:ph type="sldNum" sz="quarter" idx="5"/>
          </p:nvPr>
        </p:nvSpPr>
        <p:spPr/>
        <p:txBody>
          <a:bodyPr/>
          <a:lstStyle/>
          <a:p>
            <a:fld id="{B2B4F00E-8953-4C10-9E32-400CAD632509}" type="slidenum">
              <a:rPr lang="en-IN" smtClean="0"/>
              <a:t>11</a:t>
            </a:fld>
            <a:endParaRPr lang="en-IN"/>
          </a:p>
        </p:txBody>
      </p:sp>
    </p:spTree>
    <p:extLst>
      <p:ext uri="{BB962C8B-B14F-4D97-AF65-F5344CB8AC3E}">
        <p14:creationId xmlns:p14="http://schemas.microsoft.com/office/powerpoint/2010/main" val="47961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less jargon</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12</a:t>
            </a:fld>
            <a:endParaRPr lang="en-IN"/>
          </a:p>
        </p:txBody>
      </p:sp>
    </p:spTree>
    <p:extLst>
      <p:ext uri="{BB962C8B-B14F-4D97-AF65-F5344CB8AC3E}">
        <p14:creationId xmlns:p14="http://schemas.microsoft.com/office/powerpoint/2010/main" val="883979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Scissors  cutting the paper (introduction etc.)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13</a:t>
            </a:fld>
            <a:endParaRPr lang="en-IN"/>
          </a:p>
        </p:txBody>
      </p:sp>
    </p:spTree>
    <p:extLst>
      <p:ext uri="{BB962C8B-B14F-4D97-AF65-F5344CB8AC3E}">
        <p14:creationId xmlns:p14="http://schemas.microsoft.com/office/powerpoint/2010/main" val="40432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Scissors  cutting the paper (introduction etc.)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14</a:t>
            </a:fld>
            <a:endParaRPr lang="en-IN"/>
          </a:p>
        </p:txBody>
      </p:sp>
    </p:spTree>
    <p:extLst>
      <p:ext uri="{BB962C8B-B14F-4D97-AF65-F5344CB8AC3E}">
        <p14:creationId xmlns:p14="http://schemas.microsoft.com/office/powerpoint/2010/main" val="385034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fld id="{B2B4F00E-8953-4C10-9E32-400CAD632509}" type="slidenum">
              <a:rPr lang="en-IN" smtClean="0"/>
              <a:t>15</a:t>
            </a:fld>
            <a:endParaRPr lang="en-IN"/>
          </a:p>
        </p:txBody>
      </p:sp>
    </p:spTree>
    <p:extLst>
      <p:ext uri="{BB962C8B-B14F-4D97-AF65-F5344CB8AC3E}">
        <p14:creationId xmlns:p14="http://schemas.microsoft.com/office/powerpoint/2010/main" val="1263216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words try to remove </a:t>
            </a:r>
          </a:p>
          <a:p>
            <a:r>
              <a:rPr lang="en-US" dirty="0"/>
              <a:t>Explain </a:t>
            </a:r>
            <a:r>
              <a:rPr lang="en-US" dirty="0" err="1"/>
              <a:t>ami</a:t>
            </a:r>
            <a:r>
              <a:rPr lang="en-US" dirty="0"/>
              <a:t> a little more </a:t>
            </a:r>
          </a:p>
          <a:p>
            <a:r>
              <a:rPr lang="en-US" dirty="0" err="1"/>
              <a:t>amidict</a:t>
            </a:r>
            <a:r>
              <a:rPr lang="en-US" dirty="0"/>
              <a:t> as well </a:t>
            </a:r>
          </a:p>
          <a:p>
            <a:r>
              <a:rPr lang="en-US" dirty="0"/>
              <a:t>Explain article sections </a:t>
            </a:r>
          </a:p>
          <a:p>
            <a:endParaRPr lang="en-US"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16</a:t>
            </a:fld>
            <a:endParaRPr lang="en-IN"/>
          </a:p>
        </p:txBody>
      </p:sp>
    </p:spTree>
    <p:extLst>
      <p:ext uri="{BB962C8B-B14F-4D97-AF65-F5344CB8AC3E}">
        <p14:creationId xmlns:p14="http://schemas.microsoft.com/office/powerpoint/2010/main" val="2671540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dictionary</a:t>
            </a:r>
          </a:p>
          <a:p>
            <a:r>
              <a:rPr lang="en-US" dirty="0"/>
              <a:t>Scrape</a:t>
            </a:r>
          </a:p>
          <a:p>
            <a:r>
              <a:rPr lang="en-US" dirty="0"/>
              <a:t>Search the </a:t>
            </a:r>
            <a:r>
              <a:rPr lang="en-US" dirty="0" err="1"/>
              <a:t>minicorpus</a:t>
            </a:r>
            <a:endParaRPr lang="en-US" dirty="0"/>
          </a:p>
          <a:p>
            <a:r>
              <a:rPr lang="en-US" dirty="0"/>
              <a:t>Tell the story </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17</a:t>
            </a:fld>
            <a:endParaRPr lang="en-IN"/>
          </a:p>
        </p:txBody>
      </p:sp>
    </p:spTree>
    <p:extLst>
      <p:ext uri="{BB962C8B-B14F-4D97-AF65-F5344CB8AC3E}">
        <p14:creationId xmlns:p14="http://schemas.microsoft.com/office/powerpoint/2010/main" val="1568506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 to the left ( the text) </a:t>
            </a:r>
          </a:p>
        </p:txBody>
      </p:sp>
      <p:sp>
        <p:nvSpPr>
          <p:cNvPr id="4" name="Slide Number Placeholder 3"/>
          <p:cNvSpPr>
            <a:spLocks noGrp="1"/>
          </p:cNvSpPr>
          <p:nvPr>
            <p:ph type="sldNum" sz="quarter" idx="5"/>
          </p:nvPr>
        </p:nvSpPr>
        <p:spPr/>
        <p:txBody>
          <a:bodyPr/>
          <a:lstStyle/>
          <a:p>
            <a:fld id="{B2B4F00E-8953-4C10-9E32-400CAD632509}" type="slidenum">
              <a:rPr lang="en-IN" smtClean="0"/>
              <a:t>18</a:t>
            </a:fld>
            <a:endParaRPr lang="en-IN"/>
          </a:p>
        </p:txBody>
      </p:sp>
    </p:spTree>
    <p:extLst>
      <p:ext uri="{BB962C8B-B14F-4D97-AF65-F5344CB8AC3E}">
        <p14:creationId xmlns:p14="http://schemas.microsoft.com/office/powerpoint/2010/main" val="354647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Zoom in on one </a:t>
            </a:r>
          </a:p>
          <a:p>
            <a:r>
              <a:rPr lang="en-IN" dirty="0"/>
              <a:t>Change to </a:t>
            </a:r>
          </a:p>
          <a:p>
            <a:endParaRPr lang="en-IN" dirty="0"/>
          </a:p>
          <a:p>
            <a:r>
              <a:rPr lang="en-IN" dirty="0"/>
              <a:t>The first thing that people see is a dashboard and then they can look at particular things</a:t>
            </a:r>
          </a:p>
        </p:txBody>
      </p:sp>
      <p:sp>
        <p:nvSpPr>
          <p:cNvPr id="4" name="Slide Number Placeholder 3"/>
          <p:cNvSpPr>
            <a:spLocks noGrp="1"/>
          </p:cNvSpPr>
          <p:nvPr>
            <p:ph type="sldNum" sz="quarter" idx="5"/>
          </p:nvPr>
        </p:nvSpPr>
        <p:spPr/>
        <p:txBody>
          <a:bodyPr/>
          <a:lstStyle/>
          <a:p>
            <a:fld id="{B2B4F00E-8953-4C10-9E32-400CAD632509}" type="slidenum">
              <a:rPr lang="en-IN" smtClean="0"/>
              <a:t>20</a:t>
            </a:fld>
            <a:endParaRPr lang="en-IN"/>
          </a:p>
        </p:txBody>
      </p:sp>
    </p:spTree>
    <p:extLst>
      <p:ext uri="{BB962C8B-B14F-4D97-AF65-F5344CB8AC3E}">
        <p14:creationId xmlns:p14="http://schemas.microsoft.com/office/powerpoint/2010/main" val="58702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Ideas and innovations are relatively difficult to understand unless they are made tangible by </a:t>
            </a:r>
            <a:r>
              <a:rPr lang="en-US" dirty="0" err="1"/>
              <a:t>turinng</a:t>
            </a:r>
            <a:r>
              <a:rPr lang="en-US" dirty="0"/>
              <a:t> them into scientific literature</a:t>
            </a:r>
          </a:p>
          <a:p>
            <a:r>
              <a:rPr lang="en-IN" dirty="0"/>
              <a:t>Highlight mining repositories lightbulb</a:t>
            </a:r>
          </a:p>
          <a:p>
            <a:endParaRPr lang="en-US"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a:t>
            </a:fld>
            <a:endParaRPr lang="en-IN"/>
          </a:p>
        </p:txBody>
      </p:sp>
    </p:spTree>
    <p:extLst>
      <p:ext uri="{BB962C8B-B14F-4D97-AF65-F5344CB8AC3E}">
        <p14:creationId xmlns:p14="http://schemas.microsoft.com/office/powerpoint/2010/main" val="2786749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Rajan</a:t>
            </a:r>
            <a:r>
              <a:rPr lang="en-IN" dirty="0"/>
              <a:t> ideas </a:t>
            </a:r>
          </a:p>
          <a:p>
            <a:r>
              <a:rPr lang="en-IN" dirty="0"/>
              <a:t>Conclusion more </a:t>
            </a:r>
          </a:p>
          <a:p>
            <a:r>
              <a:rPr lang="en-IN" dirty="0"/>
              <a:t>Example of a few papers  specific conclusions</a:t>
            </a:r>
          </a:p>
          <a:p>
            <a:r>
              <a:rPr lang="en-IN" dirty="0"/>
              <a:t>All mini p</a:t>
            </a:r>
          </a:p>
        </p:txBody>
      </p:sp>
      <p:sp>
        <p:nvSpPr>
          <p:cNvPr id="4" name="Slide Number Placeholder 3"/>
          <p:cNvSpPr>
            <a:spLocks noGrp="1"/>
          </p:cNvSpPr>
          <p:nvPr>
            <p:ph type="sldNum" sz="quarter" idx="5"/>
          </p:nvPr>
        </p:nvSpPr>
        <p:spPr/>
        <p:txBody>
          <a:bodyPr/>
          <a:lstStyle/>
          <a:p>
            <a:fld id="{B2B4F00E-8953-4C10-9E32-400CAD632509}" type="slidenum">
              <a:rPr lang="en-IN" smtClean="0"/>
              <a:t>21</a:t>
            </a:fld>
            <a:endParaRPr lang="en-IN"/>
          </a:p>
        </p:txBody>
      </p:sp>
    </p:spTree>
    <p:extLst>
      <p:ext uri="{BB962C8B-B14F-4D97-AF65-F5344CB8AC3E}">
        <p14:creationId xmlns:p14="http://schemas.microsoft.com/office/powerpoint/2010/main" val="2371482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22</a:t>
            </a:fld>
            <a:endParaRPr lang="en-IN"/>
          </a:p>
        </p:txBody>
      </p:sp>
    </p:spTree>
    <p:extLst>
      <p:ext uri="{BB962C8B-B14F-4D97-AF65-F5344CB8AC3E}">
        <p14:creationId xmlns:p14="http://schemas.microsoft.com/office/powerpoint/2010/main" val="254075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23</a:t>
            </a:fld>
            <a:endParaRPr lang="en-IN"/>
          </a:p>
        </p:txBody>
      </p:sp>
    </p:spTree>
    <p:extLst>
      <p:ext uri="{BB962C8B-B14F-4D97-AF65-F5344CB8AC3E}">
        <p14:creationId xmlns:p14="http://schemas.microsoft.com/office/powerpoint/2010/main" val="179128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Include only a few countries</a:t>
            </a:r>
          </a:p>
          <a:p>
            <a:r>
              <a:rPr lang="en-IN" dirty="0"/>
              <a:t>Explain cooccurrence a little bit more</a:t>
            </a:r>
          </a:p>
          <a:p>
            <a:r>
              <a:rPr lang="en-IN" dirty="0"/>
              <a:t>Magnify the top corner </a:t>
            </a:r>
          </a:p>
          <a:p>
            <a:endParaRPr lang="en-IN" dirty="0"/>
          </a:p>
          <a:p>
            <a:r>
              <a:rPr lang="en-US" dirty="0"/>
              <a:t>Explain cooccurrence</a:t>
            </a:r>
          </a:p>
          <a:p>
            <a:r>
              <a:rPr lang="en-US" dirty="0"/>
              <a:t>What concepts are closely related in the text</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24</a:t>
            </a:fld>
            <a:endParaRPr lang="en-IN"/>
          </a:p>
        </p:txBody>
      </p:sp>
    </p:spTree>
    <p:extLst>
      <p:ext uri="{BB962C8B-B14F-4D97-AF65-F5344CB8AC3E}">
        <p14:creationId xmlns:p14="http://schemas.microsoft.com/office/powerpoint/2010/main" val="217028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Rerun on a larger set </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&lt;result pre="as observed under pathological conditions such as in cancer and" exact="autoimmune disease" post="might provide an opportunity for pharmacological interference targeting the"/&gt;</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25</a:t>
            </a:fld>
            <a:endParaRPr lang="en-IN"/>
          </a:p>
        </p:txBody>
      </p:sp>
    </p:spTree>
    <p:extLst>
      <p:ext uri="{BB962C8B-B14F-4D97-AF65-F5344CB8AC3E}">
        <p14:creationId xmlns:p14="http://schemas.microsoft.com/office/powerpoint/2010/main" val="3628988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26</a:t>
            </a:fld>
            <a:endParaRPr lang="en-IN"/>
          </a:p>
        </p:txBody>
      </p:sp>
    </p:spTree>
    <p:extLst>
      <p:ext uri="{BB962C8B-B14F-4D97-AF65-F5344CB8AC3E}">
        <p14:creationId xmlns:p14="http://schemas.microsoft.com/office/powerpoint/2010/main" val="2143623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27</a:t>
            </a:fld>
            <a:endParaRPr lang="en-IN"/>
          </a:p>
        </p:txBody>
      </p:sp>
    </p:spTree>
    <p:extLst>
      <p:ext uri="{BB962C8B-B14F-4D97-AF65-F5344CB8AC3E}">
        <p14:creationId xmlns:p14="http://schemas.microsoft.com/office/powerpoint/2010/main" val="348303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28</a:t>
            </a:fld>
            <a:endParaRPr lang="en-IN"/>
          </a:p>
        </p:txBody>
      </p:sp>
    </p:spTree>
    <p:extLst>
      <p:ext uri="{BB962C8B-B14F-4D97-AF65-F5344CB8AC3E}">
        <p14:creationId xmlns:p14="http://schemas.microsoft.com/office/powerpoint/2010/main" val="67379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Ranganathan should come earlier </a:t>
            </a:r>
          </a:p>
          <a:p>
            <a:r>
              <a:rPr lang="en-IN" dirty="0"/>
              <a:t>Graphic distracting </a:t>
            </a:r>
          </a:p>
          <a:p>
            <a:r>
              <a:rPr lang="en-IN" dirty="0"/>
              <a:t>Something </a:t>
            </a:r>
            <a:r>
              <a:rPr lang="en-IN" dirty="0" err="1"/>
              <a:t>abour</a:t>
            </a:r>
            <a:r>
              <a:rPr lang="en-IN" dirty="0"/>
              <a:t> </a:t>
            </a:r>
            <a:r>
              <a:rPr lang="en-IN" dirty="0" err="1"/>
              <a:t>renganathan</a:t>
            </a:r>
            <a:r>
              <a:rPr lang="en-IN" dirty="0"/>
              <a:t> ( </a:t>
            </a:r>
            <a:r>
              <a:rPr lang="en-IN" dirty="0" err="1"/>
              <a:t>india</a:t>
            </a:r>
            <a:r>
              <a:rPr lang="en-IN" dirty="0"/>
              <a:t> – </a:t>
            </a:r>
            <a:r>
              <a:rPr lang="en-IN" dirty="0" err="1"/>
              <a:t>uk</a:t>
            </a:r>
            <a:r>
              <a:rPr lang="en-IN" dirty="0"/>
              <a:t> and back)</a:t>
            </a:r>
          </a:p>
          <a:p>
            <a:endParaRPr lang="en-IN" dirty="0"/>
          </a:p>
          <a:p>
            <a:r>
              <a:rPr lang="en-IN" dirty="0"/>
              <a:t>We go back to the foundations of library science and the laws of Ranganathan a century ago look to the past and present</a:t>
            </a:r>
          </a:p>
          <a:p>
            <a:endParaRPr lang="en-US" dirty="0"/>
          </a:p>
          <a:p>
            <a:r>
              <a:rPr lang="en-US" dirty="0"/>
              <a:t>Vision translates in this century to  repositories </a:t>
            </a:r>
          </a:p>
          <a:p>
            <a:r>
              <a:rPr lang="en-US" dirty="0"/>
              <a:t>The value of repositories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29</a:t>
            </a:fld>
            <a:endParaRPr lang="en-IN"/>
          </a:p>
        </p:txBody>
      </p:sp>
    </p:spTree>
    <p:extLst>
      <p:ext uri="{BB962C8B-B14F-4D97-AF65-F5344CB8AC3E}">
        <p14:creationId xmlns:p14="http://schemas.microsoft.com/office/powerpoint/2010/main" val="1610360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30</a:t>
            </a:fld>
            <a:endParaRPr lang="en-IN"/>
          </a:p>
        </p:txBody>
      </p:sp>
    </p:spTree>
    <p:extLst>
      <p:ext uri="{BB962C8B-B14F-4D97-AF65-F5344CB8AC3E}">
        <p14:creationId xmlns:p14="http://schemas.microsoft.com/office/powerpoint/2010/main" val="7450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read everything from the presentation </a:t>
            </a:r>
          </a:p>
          <a:p>
            <a:r>
              <a:rPr lang="en-US" dirty="0"/>
              <a:t>Be </a:t>
            </a:r>
            <a:r>
              <a:rPr lang="en-US" b="1" dirty="0"/>
              <a:t>conversational</a:t>
            </a:r>
            <a:r>
              <a:rPr lang="en-US" dirty="0"/>
              <a:t> </a:t>
            </a:r>
          </a:p>
          <a:p>
            <a:r>
              <a:rPr lang="en-US" dirty="0"/>
              <a:t>Ask rhetorical questions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3</a:t>
            </a:fld>
            <a:endParaRPr lang="en-IN"/>
          </a:p>
        </p:txBody>
      </p:sp>
    </p:spTree>
    <p:extLst>
      <p:ext uri="{BB962C8B-B14F-4D97-AF65-F5344CB8AC3E}">
        <p14:creationId xmlns:p14="http://schemas.microsoft.com/office/powerpoint/2010/main" val="381565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4</a:t>
            </a:fld>
            <a:endParaRPr lang="en-IN"/>
          </a:p>
        </p:txBody>
      </p:sp>
    </p:spTree>
    <p:extLst>
      <p:ext uri="{BB962C8B-B14F-4D97-AF65-F5344CB8AC3E}">
        <p14:creationId xmlns:p14="http://schemas.microsoft.com/office/powerpoint/2010/main" val="141462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Unless the papers are annotated , the data are semantic and published, the figures are vector diagrams - there is very little the world can do.</a:t>
            </a:r>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5</a:t>
            </a:fld>
            <a:endParaRPr lang="en-IN"/>
          </a:p>
        </p:txBody>
      </p:sp>
    </p:spTree>
    <p:extLst>
      <p:ext uri="{BB962C8B-B14F-4D97-AF65-F5344CB8AC3E}">
        <p14:creationId xmlns:p14="http://schemas.microsoft.com/office/powerpoint/2010/main" val="182499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Ranganathan should come earlier </a:t>
            </a:r>
          </a:p>
          <a:p>
            <a:r>
              <a:rPr lang="en-IN" dirty="0"/>
              <a:t>Graphic distracting </a:t>
            </a:r>
          </a:p>
          <a:p>
            <a:r>
              <a:rPr lang="en-IN" dirty="0"/>
              <a:t>Something </a:t>
            </a:r>
            <a:r>
              <a:rPr lang="en-IN" dirty="0" err="1"/>
              <a:t>abour</a:t>
            </a:r>
            <a:r>
              <a:rPr lang="en-IN" dirty="0"/>
              <a:t> </a:t>
            </a:r>
            <a:r>
              <a:rPr lang="en-IN" dirty="0" err="1"/>
              <a:t>renganathan</a:t>
            </a:r>
            <a:r>
              <a:rPr lang="en-IN" dirty="0"/>
              <a:t> ( </a:t>
            </a:r>
            <a:r>
              <a:rPr lang="en-IN" dirty="0" err="1"/>
              <a:t>india</a:t>
            </a:r>
            <a:r>
              <a:rPr lang="en-IN" dirty="0"/>
              <a:t> – </a:t>
            </a:r>
            <a:r>
              <a:rPr lang="en-IN" dirty="0" err="1"/>
              <a:t>uk</a:t>
            </a:r>
            <a:r>
              <a:rPr lang="en-IN" dirty="0"/>
              <a:t> and back)</a:t>
            </a:r>
          </a:p>
          <a:p>
            <a:endParaRPr lang="en-IN" dirty="0"/>
          </a:p>
          <a:p>
            <a:r>
              <a:rPr lang="en-IN" dirty="0"/>
              <a:t>We go back to the foundations of library science and the laws of Ranganathan a century ago look to the past and present</a:t>
            </a:r>
          </a:p>
          <a:p>
            <a:endParaRPr lang="en-US" dirty="0"/>
          </a:p>
          <a:p>
            <a:r>
              <a:rPr lang="en-US" dirty="0"/>
              <a:t>Vision translates in this century to  repositories </a:t>
            </a:r>
          </a:p>
          <a:p>
            <a:r>
              <a:rPr lang="en-US" dirty="0"/>
              <a:t>The value of repositories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6</a:t>
            </a:fld>
            <a:endParaRPr lang="en-IN"/>
          </a:p>
        </p:txBody>
      </p:sp>
    </p:spTree>
    <p:extLst>
      <p:ext uri="{BB962C8B-B14F-4D97-AF65-F5344CB8AC3E}">
        <p14:creationId xmlns:p14="http://schemas.microsoft.com/office/powerpoint/2010/main" val="52871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working on poor connections in a rural environment</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7</a:t>
            </a:fld>
            <a:endParaRPr lang="en-IN"/>
          </a:p>
        </p:txBody>
      </p:sp>
    </p:spTree>
    <p:extLst>
      <p:ext uri="{BB962C8B-B14F-4D97-AF65-F5344CB8AC3E}">
        <p14:creationId xmlns:p14="http://schemas.microsoft.com/office/powerpoint/2010/main" val="259424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see it</a:t>
            </a:r>
          </a:p>
          <a:p>
            <a:r>
              <a:rPr lang="en-IN" dirty="0"/>
              <a:t>https://digitalpublishing101.com/services/guided-self-publishing/</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8</a:t>
            </a:fld>
            <a:endParaRPr lang="en-IN"/>
          </a:p>
        </p:txBody>
      </p:sp>
    </p:spTree>
    <p:extLst>
      <p:ext uri="{BB962C8B-B14F-4D97-AF65-F5344CB8AC3E}">
        <p14:creationId xmlns:p14="http://schemas.microsoft.com/office/powerpoint/2010/main" val="392041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Remove excessive graphics/ remove buttons</a:t>
            </a:r>
          </a:p>
          <a:p>
            <a:r>
              <a:rPr lang="en-IN" dirty="0"/>
              <a:t>Remove words unnecessary</a:t>
            </a:r>
          </a:p>
        </p:txBody>
      </p:sp>
      <p:sp>
        <p:nvSpPr>
          <p:cNvPr id="4" name="Slide Number Placeholder 3"/>
          <p:cNvSpPr>
            <a:spLocks noGrp="1"/>
          </p:cNvSpPr>
          <p:nvPr>
            <p:ph type="sldNum" sz="quarter" idx="5"/>
          </p:nvPr>
        </p:nvSpPr>
        <p:spPr/>
        <p:txBody>
          <a:bodyPr/>
          <a:lstStyle/>
          <a:p>
            <a:fld id="{B2B4F00E-8953-4C10-9E32-400CAD632509}" type="slidenum">
              <a:rPr lang="en-IN" smtClean="0"/>
              <a:t>9</a:t>
            </a:fld>
            <a:endParaRPr lang="en-IN"/>
          </a:p>
        </p:txBody>
      </p:sp>
    </p:spTree>
    <p:extLst>
      <p:ext uri="{BB962C8B-B14F-4D97-AF65-F5344CB8AC3E}">
        <p14:creationId xmlns:p14="http://schemas.microsoft.com/office/powerpoint/2010/main" val="67943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5841-5B1B-44F6-B973-1D229C4A79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5F4BCE-8FDB-4F02-A53E-B39FFA560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A7A4F7-7FDC-49E4-952E-A40A99F8702D}"/>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A5EB02F5-5E8D-40FF-B72A-A711A19B46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18DA52-E531-4D11-A582-0471833B70A3}"/>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817797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4C08-0DC3-41A0-BD27-34AFE9449E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7599EC-9A86-453D-8C36-B53A9C1ED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024888-F696-4D91-BEFF-05C3604057F5}"/>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34B2F0AE-1F89-427C-BAB1-CA1CC4E440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2D646B-C744-4302-82CD-89DC2702C14E}"/>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106479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902C9C-A6AB-46DD-BE77-3C229A0017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5E0FFE-0804-4118-B170-E0D4AD677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3C95-0E02-44C1-A56A-54B6264BE398}"/>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C6E2DEA5-DC5D-4EF3-8C31-C25E6FB9A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FB700-041F-486F-B1A6-F84DC599469B}"/>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60633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5345-2DEA-4E9D-8D08-2849B160BD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86CD7-2639-42BD-9685-6ABE8403D7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41467-0723-41A6-9C57-B549F7384DD1}"/>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25C8F1B6-3E62-4110-871D-1D411E959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252E3-1C73-4A18-B580-97F993FF93D0}"/>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5671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7332-CC0B-4F08-B059-21E29FEE7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0471ED-6EE7-4DB2-A5B4-4A4523778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3D066-548D-4D81-9983-B981E10CBF85}"/>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422B1C6C-549D-4A48-B9D8-697D6ED5B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BDFCFD-E732-42D9-B54E-EC2FCB4C1499}"/>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95874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CBDF-288F-43CE-B889-C982AF7128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3BA2C1-1BDF-4116-8201-CA44A2D3E9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C2AB0E-310B-4CE3-BED5-4CB820E8C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3D4F67-DE88-4082-947C-B198BF76FC06}"/>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6" name="Footer Placeholder 5">
            <a:extLst>
              <a:ext uri="{FF2B5EF4-FFF2-40B4-BE49-F238E27FC236}">
                <a16:creationId xmlns:a16="http://schemas.microsoft.com/office/drawing/2014/main" id="{65FEB9C9-1E50-485D-AAE0-B68FD68215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B654F-D0D0-4714-9A98-FA0119830E74}"/>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7890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A6CF-2FF0-443F-9AF4-CEE90B8CC5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18BFBD-3830-41B0-9C70-5D4754E23F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D1724-8EFA-4B24-8C70-B73ABFAB8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742379-39F9-4D2F-B8BE-FEA415176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3B6FE6-5237-4B85-8133-9CD5B4DD49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5DF966-A0ED-4385-8F17-85C548DAEB20}"/>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8" name="Footer Placeholder 7">
            <a:extLst>
              <a:ext uri="{FF2B5EF4-FFF2-40B4-BE49-F238E27FC236}">
                <a16:creationId xmlns:a16="http://schemas.microsoft.com/office/drawing/2014/main" id="{C9C257F1-4547-455C-8169-410EDD9970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ABB5C7-4A70-489C-85D0-97F0943CD6E4}"/>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49634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EA8E-B985-43E6-AFF4-7000293C60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21821E-013B-4B94-AB6F-CB8E8E5BF5E7}"/>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4" name="Footer Placeholder 3">
            <a:extLst>
              <a:ext uri="{FF2B5EF4-FFF2-40B4-BE49-F238E27FC236}">
                <a16:creationId xmlns:a16="http://schemas.microsoft.com/office/drawing/2014/main" id="{12FD2210-E947-4951-9F7F-DD96033CC7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40A555-0D21-4F9B-9951-4C0FA11A940A}"/>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8660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9D8D9-B674-40FD-9F03-FC1D406C41C4}"/>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3" name="Footer Placeholder 2">
            <a:extLst>
              <a:ext uri="{FF2B5EF4-FFF2-40B4-BE49-F238E27FC236}">
                <a16:creationId xmlns:a16="http://schemas.microsoft.com/office/drawing/2014/main" id="{1A2F5EDB-21D2-45CC-80F8-2425E4CC2F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0C3B77-4F71-4582-9022-88316B32B239}"/>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21197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AA59-ED12-42ED-B2D1-296FB25E2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51098F-C42C-40B3-A1C9-3C6B8064B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C4205F-D3F2-498E-AAF7-8E6FA89CE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FC614-B240-410D-B5C4-DDBA2EC6E649}"/>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6" name="Footer Placeholder 5">
            <a:extLst>
              <a:ext uri="{FF2B5EF4-FFF2-40B4-BE49-F238E27FC236}">
                <a16:creationId xmlns:a16="http://schemas.microsoft.com/office/drawing/2014/main" id="{D339BA67-C738-4315-8169-F6EB793F7D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DC3381-BEB0-44C4-A034-7C93C984AC5C}"/>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182648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B978-BB67-4E4A-8B81-4DED145DC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13CCDC-5461-44DB-83FE-6D678A07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BCDB34-E6F0-4590-9BE4-D9CB96054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251189-FEE1-4FA2-AA3C-991EEB5B9E9E}"/>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6" name="Footer Placeholder 5">
            <a:extLst>
              <a:ext uri="{FF2B5EF4-FFF2-40B4-BE49-F238E27FC236}">
                <a16:creationId xmlns:a16="http://schemas.microsoft.com/office/drawing/2014/main" id="{235C78F6-2E5A-46AF-9068-550D9252EC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089129-997E-47C2-8C03-4E5759CB0226}"/>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87366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1C94C-8958-4115-A1C6-4E3CE7F1D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B2C4ED-E887-4F51-B923-CA17F5C92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B81CF-91CB-4273-94CF-D705E8A29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1F2C1EBF-0A5A-4B68-B753-9E0B9D49F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21ED2D-54FB-428C-B7AE-76FC2C33D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B09BA-B741-43A2-BCC0-7E7966B3D398}" type="slidenum">
              <a:rPr lang="en-IN" smtClean="0"/>
              <a:t>‹#›</a:t>
            </a:fld>
            <a:endParaRPr lang="en-IN"/>
          </a:p>
        </p:txBody>
      </p:sp>
    </p:spTree>
    <p:extLst>
      <p:ext uri="{BB962C8B-B14F-4D97-AF65-F5344CB8AC3E}">
        <p14:creationId xmlns:p14="http://schemas.microsoft.com/office/powerpoint/2010/main" val="3188047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10" Type="http://schemas.microsoft.com/office/2007/relationships/hdphoto" Target="../media/hdphoto3.wdp"/><Relationship Id="rId4" Type="http://schemas.openxmlformats.org/officeDocument/2006/relationships/image" Target="../media/image19.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2.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hyperlink" Target="https://www.brainyquote.com/quotes/howard_schultz_592229" TargetMode="External"/><Relationship Id="rId5" Type="http://schemas.openxmlformats.org/officeDocument/2006/relationships/image" Target="../media/image29.png"/><Relationship Id="rId10" Type="http://schemas.microsoft.com/office/2007/relationships/hdphoto" Target="../media/hdphoto2.wdp"/><Relationship Id="rId4" Type="http://schemas.openxmlformats.org/officeDocument/2006/relationships/image" Target="../media/image28.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34.sv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4.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petermr/openVirus/wiki/Dictionary:-Viruses" TargetMode="External"/><Relationship Id="rId13" Type="http://schemas.openxmlformats.org/officeDocument/2006/relationships/hyperlink" Target="https://youtu.be/AXmqMMGiZUw" TargetMode="External"/><Relationship Id="rId18" Type="http://schemas.openxmlformats.org/officeDocument/2006/relationships/image" Target="../media/image49.png"/><Relationship Id="rId3" Type="http://schemas.openxmlformats.org/officeDocument/2006/relationships/hyperlink" Target="https://github.com/petermr/openVirus/wiki/Dictionary:-Country" TargetMode="External"/><Relationship Id="rId7" Type="http://schemas.openxmlformats.org/officeDocument/2006/relationships/hyperlink" Target="https://github.com/petermr/openVirus/wiki/Dictionary:-Non--pharmaceutical-Interventions" TargetMode="External"/><Relationship Id="rId12" Type="http://schemas.openxmlformats.org/officeDocument/2006/relationships/hyperlink" Target="https://www.youtube.com/watch?v=XiTngk-POm8" TargetMode="External"/><Relationship Id="rId17" Type="http://schemas.microsoft.com/office/2007/relationships/hdphoto" Target="../media/hdphoto2.wdp"/><Relationship Id="rId2" Type="http://schemas.openxmlformats.org/officeDocument/2006/relationships/notesSlide" Target="../notesSlides/notesSlide27.xml"/><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github.com/petermr/openVirus/wiki/Dictionary:-Funders" TargetMode="External"/><Relationship Id="rId11" Type="http://schemas.openxmlformats.org/officeDocument/2006/relationships/hyperlink" Target="https://github.com/petermr/openVirus" TargetMode="External"/><Relationship Id="rId5" Type="http://schemas.openxmlformats.org/officeDocument/2006/relationships/hyperlink" Target="https://github.com/petermr/openVirus/wiki/Dictionary:-Drugs" TargetMode="External"/><Relationship Id="rId15" Type="http://schemas.microsoft.com/office/2007/relationships/hdphoto" Target="../media/hdphoto1.wdp"/><Relationship Id="rId10" Type="http://schemas.openxmlformats.org/officeDocument/2006/relationships/hyperlink" Target="https://github.com/petermr/openVirus/wiki/Dictionary:-Testing-and-Tracing" TargetMode="External"/><Relationship Id="rId19" Type="http://schemas.openxmlformats.org/officeDocument/2006/relationships/image" Target="../media/image6.png"/><Relationship Id="rId4" Type="http://schemas.openxmlformats.org/officeDocument/2006/relationships/hyperlink" Target="https://github.com/petermr/openVirus/wiki/Dictionary:-Diseases" TargetMode="External"/><Relationship Id="rId9" Type="http://schemas.openxmlformats.org/officeDocument/2006/relationships/hyperlink" Target="https://github.com/petermr/openVirus/wiki/Dictionary:-Zoonosis" TargetMode="External"/><Relationship Id="rId1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w/index.php?curid=74877762" TargetMode="External"/><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1.png"/><Relationship Id="rId4" Type="http://schemas.openxmlformats.org/officeDocument/2006/relationships/hyperlink" Target="https://commons.wikimedia.org/w/index.php?curid=12145131" TargetMode="External"/><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blog.scopus.com/posts/scopus-makes-millions-of-open-access-articles-easily-discoverable" TargetMode="External"/><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2.jpe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w/index.php?curid=74877762"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hyperlink" Target="https://commons.wikimedia.org/w/index.php?curid=12145131" TargetMode="Externa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99F4331-99FF-42B2-BC2C-5A7D317D76D4}"/>
              </a:ext>
            </a:extLst>
          </p:cNvPr>
          <p:cNvPicPr>
            <a:picLocks noChangeAspect="1"/>
          </p:cNvPicPr>
          <p:nvPr/>
        </p:nvPicPr>
        <p:blipFill rotWithShape="1">
          <a:blip r:embed="rId3"/>
          <a:srcRect r="697" b="660"/>
          <a:stretch/>
        </p:blipFill>
        <p:spPr>
          <a:xfrm>
            <a:off x="-23149" y="0"/>
            <a:ext cx="12215149" cy="6967959"/>
          </a:xfrm>
          <a:prstGeom prst="rect">
            <a:avLst/>
          </a:prstGeom>
        </p:spPr>
      </p:pic>
    </p:spTree>
    <p:extLst>
      <p:ext uri="{BB962C8B-B14F-4D97-AF65-F5344CB8AC3E}">
        <p14:creationId xmlns:p14="http://schemas.microsoft.com/office/powerpoint/2010/main" val="657863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94169E-2C68-418E-A0B2-D81676F46A85}"/>
              </a:ext>
            </a:extLst>
          </p:cNvPr>
          <p:cNvSpPr/>
          <p:nvPr/>
        </p:nvSpPr>
        <p:spPr>
          <a:xfrm>
            <a:off x="460529" y="1253331"/>
            <a:ext cx="5635472" cy="30607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DB42256-4806-4581-8994-54C9B71A665C}"/>
              </a:ext>
            </a:extLst>
          </p:cNvPr>
          <p:cNvSpPr>
            <a:spLocks noGrp="1"/>
          </p:cNvSpPr>
          <p:nvPr>
            <p:ph type="title"/>
          </p:nvPr>
        </p:nvSpPr>
        <p:spPr>
          <a:xfrm>
            <a:off x="0" y="39328"/>
            <a:ext cx="11708261" cy="1325563"/>
          </a:xfrm>
        </p:spPr>
        <p:txBody>
          <a:bodyPr>
            <a:normAutofit/>
          </a:bodyPr>
          <a:lstStyle/>
          <a:p>
            <a:pPr algn="ctr"/>
            <a:r>
              <a:rPr lang="en-US" sz="4800" b="1" dirty="0" err="1">
                <a:latin typeface="+mn-lt"/>
                <a:cs typeface="Arial" panose="020B0604020202020204" pitchFamily="34" charset="0"/>
              </a:rPr>
              <a:t>Wikidata</a:t>
            </a:r>
            <a:r>
              <a:rPr lang="en-US" sz="4800" b="1" dirty="0">
                <a:latin typeface="+mn-lt"/>
                <a:cs typeface="Arial" panose="020B0604020202020204" pitchFamily="34" charset="0"/>
              </a:rPr>
              <a:t>-based Annotation</a:t>
            </a:r>
            <a:r>
              <a:rPr lang="en-US" sz="4800" b="1" dirty="0">
                <a:solidFill>
                  <a:srgbClr val="F68212"/>
                </a:solidFill>
                <a:latin typeface="+mn-lt"/>
                <a:cs typeface="Arial" panose="020B0604020202020204" pitchFamily="34" charset="0"/>
              </a:rPr>
              <a:t> </a:t>
            </a:r>
            <a:endParaRPr lang="en-IN" sz="4800" b="1" dirty="0">
              <a:solidFill>
                <a:srgbClr val="F68212"/>
              </a:solidFill>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248E97B1-01B0-4C1D-A5C2-A090EB4C14A3}"/>
              </a:ext>
            </a:extLst>
          </p:cNvPr>
          <p:cNvSpPr>
            <a:spLocks noGrp="1"/>
          </p:cNvSpPr>
          <p:nvPr>
            <p:ph idx="1"/>
          </p:nvPr>
        </p:nvSpPr>
        <p:spPr>
          <a:xfrm>
            <a:off x="6096001" y="2563388"/>
            <a:ext cx="5612260" cy="440646"/>
          </a:xfrm>
        </p:spPr>
        <p:txBody>
          <a:bodyPr>
            <a:normAutofit fontScale="92500" lnSpcReduction="10000"/>
          </a:bodyPr>
          <a:lstStyle/>
          <a:p>
            <a:pPr marL="0" indent="0" algn="ctr">
              <a:buNone/>
            </a:pPr>
            <a:r>
              <a:rPr lang="en-US" b="1" spc="300" dirty="0" err="1">
                <a:solidFill>
                  <a:srgbClr val="9C0000"/>
                </a:solidFill>
              </a:rPr>
              <a:t>Wikidata</a:t>
            </a:r>
            <a:r>
              <a:rPr lang="en-US" b="1" spc="300" dirty="0">
                <a:solidFill>
                  <a:srgbClr val="9C0000"/>
                </a:solidFill>
              </a:rPr>
              <a:t> </a:t>
            </a:r>
            <a:r>
              <a:rPr lang="en-US" b="1" spc="300" dirty="0">
                <a:solidFill>
                  <a:srgbClr val="9C0000"/>
                </a:solidFill>
                <a:sym typeface="Wingdings" panose="05000000000000000000" pitchFamily="2" charset="2"/>
              </a:rPr>
              <a:t> </a:t>
            </a:r>
            <a:r>
              <a:rPr lang="en-US" b="1" spc="300" dirty="0">
                <a:solidFill>
                  <a:srgbClr val="9C0000"/>
                </a:solidFill>
              </a:rPr>
              <a:t> Dictionaries</a:t>
            </a:r>
          </a:p>
          <a:p>
            <a:pPr marL="0" indent="0">
              <a:buNone/>
            </a:pPr>
            <a:endParaRPr lang="en-US" dirty="0"/>
          </a:p>
          <a:p>
            <a:pPr marL="0" indent="0">
              <a:buNone/>
            </a:pPr>
            <a:endParaRPr lang="en-US" dirty="0">
              <a:sym typeface="Wingdings" panose="05000000000000000000" pitchFamily="2" charset="2"/>
            </a:endParaRPr>
          </a:p>
          <a:p>
            <a:endParaRPr lang="en-IN" dirty="0"/>
          </a:p>
        </p:txBody>
      </p:sp>
      <p:pic>
        <p:nvPicPr>
          <p:cNvPr id="6" name="Picture 5" descr="Wikidata - Meta">
            <a:extLst>
              <a:ext uri="{FF2B5EF4-FFF2-40B4-BE49-F238E27FC236}">
                <a16:creationId xmlns:a16="http://schemas.microsoft.com/office/drawing/2014/main" id="{0AB6BC4E-4EEA-4503-8347-14AB921B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025" y="1560139"/>
            <a:ext cx="1599055" cy="11313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32343E-2D56-4FC0-905E-88B229C91719}"/>
              </a:ext>
            </a:extLst>
          </p:cNvPr>
          <p:cNvSpPr txBox="1"/>
          <p:nvPr/>
        </p:nvSpPr>
        <p:spPr>
          <a:xfrm>
            <a:off x="659132" y="2964756"/>
            <a:ext cx="5355583" cy="1200329"/>
          </a:xfrm>
          <a:prstGeom prst="rect">
            <a:avLst/>
          </a:prstGeom>
          <a:noFill/>
        </p:spPr>
        <p:txBody>
          <a:bodyPr wrap="square">
            <a:spAutoFit/>
          </a:bodyPr>
          <a:lstStyle/>
          <a:p>
            <a:pPr marL="342900" indent="-342900" algn="just">
              <a:buFont typeface="Arial" panose="020B0604020202020204" pitchFamily="34" charset="0"/>
              <a:buChar char="•"/>
            </a:pPr>
            <a:r>
              <a:rPr lang="en-US" sz="2400" dirty="0"/>
              <a:t>Central storage for the structured data</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World’s metadata (100 million) </a:t>
            </a:r>
          </a:p>
        </p:txBody>
      </p:sp>
      <p:pic>
        <p:nvPicPr>
          <p:cNvPr id="13" name="Picture 12">
            <a:extLst>
              <a:ext uri="{FF2B5EF4-FFF2-40B4-BE49-F238E27FC236}">
                <a16:creationId xmlns:a16="http://schemas.microsoft.com/office/drawing/2014/main" id="{FD38730D-C195-497C-895D-B57F72AD124E}"/>
              </a:ext>
            </a:extLst>
          </p:cNvPr>
          <p:cNvPicPr>
            <a:picLocks noChangeAspect="1"/>
          </p:cNvPicPr>
          <p:nvPr/>
        </p:nvPicPr>
        <p:blipFill rotWithShape="1">
          <a:blip r:embed="rId4"/>
          <a:srcRect l="60628" t="8551" r="10104" b="11763"/>
          <a:stretch/>
        </p:blipFill>
        <p:spPr>
          <a:xfrm>
            <a:off x="3778814" y="1572286"/>
            <a:ext cx="1174453" cy="1119186"/>
          </a:xfrm>
          <a:prstGeom prst="rect">
            <a:avLst/>
          </a:prstGeom>
        </p:spPr>
      </p:pic>
      <p:cxnSp>
        <p:nvCxnSpPr>
          <p:cNvPr id="16" name="Straight Connector 15">
            <a:extLst>
              <a:ext uri="{FF2B5EF4-FFF2-40B4-BE49-F238E27FC236}">
                <a16:creationId xmlns:a16="http://schemas.microsoft.com/office/drawing/2014/main" id="{DBCD967C-E7C7-468D-9846-1D1D1317FAF3}"/>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25377C50-6554-4067-9770-BE22192DD3C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B8D16316-E3EF-449F-A5B0-4A42D84F9EA4}"/>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64289FF-D77A-46B9-AE1E-BC8E0A361B47}"/>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5" name="Picture 2" descr="cc logo">
            <a:extLst>
              <a:ext uri="{FF2B5EF4-FFF2-40B4-BE49-F238E27FC236}">
                <a16:creationId xmlns:a16="http://schemas.microsoft.com/office/drawing/2014/main" id="{72ACCDC7-01E9-4E8B-B3F3-CEA2BA3B969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 name="Picture 6">
            <a:extLst>
              <a:ext uri="{FF2B5EF4-FFF2-40B4-BE49-F238E27FC236}">
                <a16:creationId xmlns:a16="http://schemas.microsoft.com/office/drawing/2014/main" id="{D61F697F-1C86-44EA-8B04-E88622C5259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8" name="TextBox 7">
            <a:extLst>
              <a:ext uri="{FF2B5EF4-FFF2-40B4-BE49-F238E27FC236}">
                <a16:creationId xmlns:a16="http://schemas.microsoft.com/office/drawing/2014/main" id="{5B381F42-2064-4CE3-95E9-474C6C79D8EE}"/>
              </a:ext>
            </a:extLst>
          </p:cNvPr>
          <p:cNvSpPr txBox="1"/>
          <p:nvPr/>
        </p:nvSpPr>
        <p:spPr>
          <a:xfrm>
            <a:off x="589722" y="6599467"/>
            <a:ext cx="6123006" cy="215444"/>
          </a:xfrm>
          <a:prstGeom prst="rect">
            <a:avLst/>
          </a:prstGeom>
          <a:noFill/>
        </p:spPr>
        <p:txBody>
          <a:bodyPr wrap="square">
            <a:spAutoFit/>
          </a:bodyPr>
          <a:lstStyle/>
          <a:p>
            <a:r>
              <a:rPr lang="en-IN" sz="800" b="1" dirty="0"/>
              <a:t>Credits</a:t>
            </a:r>
            <a:r>
              <a:rPr lang="en-IN" sz="800" dirty="0"/>
              <a:t>: https://www.wikidata.org/wiki/Wikidata:Main_Page</a:t>
            </a:r>
          </a:p>
        </p:txBody>
      </p:sp>
      <p:pic>
        <p:nvPicPr>
          <p:cNvPr id="10" name="Picture 9">
            <a:extLst>
              <a:ext uri="{FF2B5EF4-FFF2-40B4-BE49-F238E27FC236}">
                <a16:creationId xmlns:a16="http://schemas.microsoft.com/office/drawing/2014/main" id="{0DBCC4F8-445E-429C-94DD-FE51F5AA909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Lst>
          </a:blip>
          <a:stretch>
            <a:fillRect/>
          </a:stretch>
        </p:blipFill>
        <p:spPr>
          <a:xfrm>
            <a:off x="460529" y="4622317"/>
            <a:ext cx="11111282" cy="1668925"/>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8B89D2AC-396E-4B62-BEB2-51774B0735A0}"/>
              </a:ext>
            </a:extLst>
          </p:cNvPr>
          <p:cNvSpPr txBox="1"/>
          <p:nvPr/>
        </p:nvSpPr>
        <p:spPr>
          <a:xfrm>
            <a:off x="9985219" y="5869438"/>
            <a:ext cx="1559594" cy="369332"/>
          </a:xfrm>
          <a:prstGeom prst="rect">
            <a:avLst/>
          </a:prstGeom>
          <a:solidFill>
            <a:schemeClr val="bg1">
              <a:lumMod val="85000"/>
            </a:schemeClr>
          </a:solidFill>
        </p:spPr>
        <p:txBody>
          <a:bodyPr wrap="none" rtlCol="0">
            <a:spAutoFit/>
          </a:bodyPr>
          <a:lstStyle/>
          <a:p>
            <a:r>
              <a:rPr lang="en-US" dirty="0"/>
              <a:t>Sample Query </a:t>
            </a:r>
            <a:endParaRPr lang="en-IN" dirty="0"/>
          </a:p>
        </p:txBody>
      </p:sp>
    </p:spTree>
    <p:extLst>
      <p:ext uri="{BB962C8B-B14F-4D97-AF65-F5344CB8AC3E}">
        <p14:creationId xmlns:p14="http://schemas.microsoft.com/office/powerpoint/2010/main" val="415505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69"/>
            <a:ext cx="11708263" cy="1325563"/>
          </a:xfrm>
        </p:spPr>
        <p:txBody>
          <a:bodyPr>
            <a:normAutofit/>
          </a:bodyPr>
          <a:lstStyle/>
          <a:p>
            <a:pPr algn="ctr"/>
            <a:r>
              <a:rPr lang="en-US" sz="6000" b="1" dirty="0">
                <a:latin typeface="+mn-lt"/>
                <a:cs typeface="Arial" panose="020B0604020202020204" pitchFamily="34" charset="0"/>
              </a:rPr>
              <a:t>Dictionaries</a:t>
            </a:r>
            <a:endParaRPr lang="en-IN" sz="54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EA90B580-559E-465A-95EE-61B5D2D8B44B}"/>
              </a:ext>
            </a:extLst>
          </p:cNvPr>
          <p:cNvSpPr>
            <a:spLocks noGrp="1"/>
          </p:cNvSpPr>
          <p:nvPr>
            <p:ph idx="1"/>
          </p:nvPr>
        </p:nvSpPr>
        <p:spPr>
          <a:xfrm>
            <a:off x="288775" y="2020312"/>
            <a:ext cx="7957190" cy="1325563"/>
          </a:xfrm>
        </p:spPr>
        <p:txBody>
          <a:bodyPr>
            <a:normAutofit/>
          </a:bodyPr>
          <a:lstStyle/>
          <a:p>
            <a:pPr marL="0" lvl="0" indent="0" algn="ctr">
              <a:lnSpc>
                <a:spcPct val="107000"/>
              </a:lnSpc>
              <a:buNone/>
            </a:pPr>
            <a:r>
              <a:rPr lang="en-IN" sz="2200" dirty="0">
                <a:solidFill>
                  <a:srgbClr val="24292E"/>
                </a:solidFill>
                <a:ea typeface="Calibri" panose="020F0502020204030204" pitchFamily="34" charset="0"/>
                <a:cs typeface="Times New Roman" panose="02020603050405020304" pitchFamily="18" charset="0"/>
              </a:rPr>
              <a:t>E</a:t>
            </a:r>
            <a:r>
              <a:rPr lang="en-IN" sz="2200" dirty="0">
                <a:solidFill>
                  <a:srgbClr val="24292E"/>
                </a:solidFill>
                <a:effectLst/>
                <a:ea typeface="Calibri" panose="020F0502020204030204" pitchFamily="34" charset="0"/>
                <a:cs typeface="Times New Roman" panose="02020603050405020304" pitchFamily="18" charset="0"/>
              </a:rPr>
              <a:t>xtract multidisciplinary</a:t>
            </a:r>
            <a:r>
              <a:rPr lang="en-IN" sz="2200" dirty="0">
                <a:solidFill>
                  <a:srgbClr val="24292E"/>
                </a:solidFill>
                <a:ea typeface="Calibri" panose="020F0502020204030204" pitchFamily="34" charset="0"/>
                <a:cs typeface="Times New Roman" panose="02020603050405020304" pitchFamily="18" charset="0"/>
              </a:rPr>
              <a:t> </a:t>
            </a:r>
            <a:r>
              <a:rPr lang="en-IN" sz="2200" dirty="0">
                <a:solidFill>
                  <a:srgbClr val="24292E"/>
                </a:solidFill>
                <a:effectLst/>
                <a:ea typeface="Calibri" panose="020F0502020204030204" pitchFamily="34" charset="0"/>
                <a:cs typeface="Times New Roman" panose="02020603050405020304" pitchFamily="18" charset="0"/>
              </a:rPr>
              <a:t>knowledge about </a:t>
            </a:r>
          </a:p>
          <a:p>
            <a:pPr marL="0" lvl="0" indent="0" algn="ctr">
              <a:lnSpc>
                <a:spcPct val="107000"/>
              </a:lnSpc>
              <a:buNone/>
            </a:pP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V</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iral </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E</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pidemics”</a:t>
            </a:r>
            <a:endParaRPr lang="en-IN" sz="3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02AADF9D-423E-4378-BDC1-ACA514B6A539}"/>
              </a:ext>
            </a:extLst>
          </p:cNvPr>
          <p:cNvSpPr txBox="1"/>
          <p:nvPr/>
        </p:nvSpPr>
        <p:spPr>
          <a:xfrm>
            <a:off x="4387640" y="1014088"/>
            <a:ext cx="3131376" cy="461665"/>
          </a:xfrm>
          <a:prstGeom prst="rect">
            <a:avLst/>
          </a:prstGeom>
          <a:noFill/>
        </p:spPr>
        <p:txBody>
          <a:bodyPr wrap="square" rtlCol="0">
            <a:spAutoFit/>
          </a:bodyPr>
          <a:lstStyle/>
          <a:p>
            <a:pPr algn="ctr"/>
            <a:r>
              <a:rPr lang="en-US" sz="2400" b="1" dirty="0">
                <a:solidFill>
                  <a:srgbClr val="C00000"/>
                </a:solidFill>
              </a:rPr>
              <a:t>MUL</a:t>
            </a:r>
            <a:r>
              <a:rPr lang="en-US" sz="2400" b="1" dirty="0"/>
              <a:t>TIL</a:t>
            </a:r>
            <a:r>
              <a:rPr lang="en-US" sz="2400" b="1" dirty="0">
                <a:solidFill>
                  <a:srgbClr val="009900"/>
                </a:solidFill>
              </a:rPr>
              <a:t>ING</a:t>
            </a:r>
            <a:r>
              <a:rPr lang="en-US" sz="2400" b="1" dirty="0">
                <a:solidFill>
                  <a:srgbClr val="F68212"/>
                </a:solidFill>
              </a:rPr>
              <a:t>UAL</a:t>
            </a:r>
            <a:endParaRPr lang="en-IN" b="1" dirty="0"/>
          </a:p>
        </p:txBody>
      </p:sp>
      <p:sp>
        <p:nvSpPr>
          <p:cNvPr id="34" name="TextBox 33">
            <a:extLst>
              <a:ext uri="{FF2B5EF4-FFF2-40B4-BE49-F238E27FC236}">
                <a16:creationId xmlns:a16="http://schemas.microsoft.com/office/drawing/2014/main" id="{E377FA87-7995-4BF7-9958-F4BFF6295129}"/>
              </a:ext>
            </a:extLst>
          </p:cNvPr>
          <p:cNvSpPr txBox="1"/>
          <p:nvPr/>
        </p:nvSpPr>
        <p:spPr>
          <a:xfrm>
            <a:off x="548054" y="6610887"/>
            <a:ext cx="8873738" cy="215444"/>
          </a:xfrm>
          <a:prstGeom prst="rect">
            <a:avLst/>
          </a:prstGeom>
          <a:noFill/>
        </p:spPr>
        <p:txBody>
          <a:bodyPr wrap="square">
            <a:spAutoFit/>
          </a:bodyPr>
          <a:lstStyle/>
          <a:p>
            <a:r>
              <a:rPr lang="en-US" sz="800" i="0" dirty="0">
                <a:solidFill>
                  <a:srgbClr val="1D1C1D"/>
                </a:solidFill>
                <a:effectLst/>
                <a:latin typeface="Slack-Lato"/>
              </a:rPr>
              <a:t>By Version 1 by </a:t>
            </a:r>
            <a:r>
              <a:rPr lang="en-US" sz="800" i="0" dirty="0" err="1">
                <a:solidFill>
                  <a:srgbClr val="1D1C1D"/>
                </a:solidFill>
                <a:effectLst/>
                <a:latin typeface="Slack-Lato"/>
              </a:rPr>
              <a:t>Nohat</a:t>
            </a:r>
            <a:r>
              <a:rPr lang="en-US" sz="800" i="0" dirty="0">
                <a:solidFill>
                  <a:srgbClr val="1D1C1D"/>
                </a:solidFill>
                <a:effectLst/>
                <a:latin typeface="Slack-Lato"/>
              </a:rPr>
              <a:t> (concept by </a:t>
            </a:r>
            <a:r>
              <a:rPr lang="en-US" sz="800" i="0" dirty="0" err="1">
                <a:solidFill>
                  <a:srgbClr val="1D1C1D"/>
                </a:solidFill>
                <a:effectLst/>
                <a:latin typeface="Slack-Lato"/>
              </a:rPr>
              <a:t>Paullusmagnus</a:t>
            </a:r>
            <a:r>
              <a:rPr lang="en-US" sz="800" i="0" dirty="0">
                <a:solidFill>
                  <a:srgbClr val="1D1C1D"/>
                </a:solidFill>
                <a:effectLst/>
                <a:latin typeface="Slack-Lato"/>
              </a:rPr>
              <a:t>); Wikimedia. - File:Wikipedia-logo.svg as of 14 May 2010T23:16:42, CC BY-SA 3.0, https://en.wikipedia.org/w/index.php?curid=33285413</a:t>
            </a:r>
            <a:endParaRPr lang="en-IN" sz="800" dirty="0"/>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1" name="Picture 40">
            <a:extLst>
              <a:ext uri="{FF2B5EF4-FFF2-40B4-BE49-F238E27FC236}">
                <a16:creationId xmlns:a16="http://schemas.microsoft.com/office/drawing/2014/main" id="{BD0D3CA6-26AB-42DB-A925-4937432A0DFA}"/>
              </a:ext>
            </a:extLst>
          </p:cNvPr>
          <p:cNvPicPr>
            <a:picLocks noChangeAspect="1"/>
          </p:cNvPicPr>
          <p:nvPr/>
        </p:nvPicPr>
        <p:blipFill rotWithShape="1">
          <a:blip r:embed="rId7"/>
          <a:srcRect l="14772" r="3528"/>
          <a:stretch/>
        </p:blipFill>
        <p:spPr>
          <a:xfrm>
            <a:off x="8373485" y="1400993"/>
            <a:ext cx="3198326" cy="3902297"/>
          </a:xfrm>
          <a:prstGeom prst="rect">
            <a:avLst/>
          </a:prstGeom>
        </p:spPr>
      </p:pic>
      <p:pic>
        <p:nvPicPr>
          <p:cNvPr id="39" name="Picture 38">
            <a:extLst>
              <a:ext uri="{FF2B5EF4-FFF2-40B4-BE49-F238E27FC236}">
                <a16:creationId xmlns:a16="http://schemas.microsoft.com/office/drawing/2014/main" id="{6F281788-CFE9-4193-A395-B83E283989EE}"/>
              </a:ext>
            </a:extLst>
          </p:cNvPr>
          <p:cNvPicPr>
            <a:picLocks noChangeAspect="1"/>
          </p:cNvPicPr>
          <p:nvPr/>
        </p:nvPicPr>
        <p:blipFill>
          <a:blip r:embed="rId8"/>
          <a:stretch>
            <a:fillRect/>
          </a:stretch>
        </p:blipFill>
        <p:spPr>
          <a:xfrm>
            <a:off x="214603" y="3464396"/>
            <a:ext cx="8185216" cy="2921982"/>
          </a:xfrm>
          <a:prstGeom prst="rect">
            <a:avLst/>
          </a:prstGeom>
        </p:spPr>
      </p:pic>
      <p:sp>
        <p:nvSpPr>
          <p:cNvPr id="4" name="TextBox 3">
            <a:extLst>
              <a:ext uri="{FF2B5EF4-FFF2-40B4-BE49-F238E27FC236}">
                <a16:creationId xmlns:a16="http://schemas.microsoft.com/office/drawing/2014/main" id="{70E67EB4-ECD4-422F-80F4-8C87A34993B1}"/>
              </a:ext>
            </a:extLst>
          </p:cNvPr>
          <p:cNvSpPr txBox="1"/>
          <p:nvPr/>
        </p:nvSpPr>
        <p:spPr>
          <a:xfrm>
            <a:off x="4387640" y="6329343"/>
            <a:ext cx="1800792" cy="253916"/>
          </a:xfrm>
          <a:prstGeom prst="rect">
            <a:avLst/>
          </a:prstGeom>
          <a:noFill/>
        </p:spPr>
        <p:txBody>
          <a:bodyPr wrap="square" rtlCol="0">
            <a:spAutoFit/>
          </a:bodyPr>
          <a:lstStyle/>
          <a:p>
            <a:r>
              <a:rPr lang="en-IN" sz="1050" dirty="0"/>
              <a:t>Animal carriers of disease</a:t>
            </a:r>
          </a:p>
        </p:txBody>
      </p:sp>
      <p:sp>
        <p:nvSpPr>
          <p:cNvPr id="6" name="TextBox 5">
            <a:extLst>
              <a:ext uri="{FF2B5EF4-FFF2-40B4-BE49-F238E27FC236}">
                <a16:creationId xmlns:a16="http://schemas.microsoft.com/office/drawing/2014/main" id="{6A80B9EA-E3B8-4085-A99E-72D30F8F87BF}"/>
              </a:ext>
            </a:extLst>
          </p:cNvPr>
          <p:cNvSpPr txBox="1"/>
          <p:nvPr/>
        </p:nvSpPr>
        <p:spPr>
          <a:xfrm>
            <a:off x="7532655" y="6004805"/>
            <a:ext cx="580800" cy="276999"/>
          </a:xfrm>
          <a:prstGeom prst="rect">
            <a:avLst/>
          </a:prstGeom>
          <a:noFill/>
        </p:spPr>
        <p:txBody>
          <a:bodyPr wrap="none" rtlCol="0">
            <a:spAutoFit/>
          </a:bodyPr>
          <a:lstStyle/>
          <a:p>
            <a:r>
              <a:rPr lang="en-IN" sz="1200" dirty="0"/>
              <a:t>Masks</a:t>
            </a:r>
          </a:p>
        </p:txBody>
      </p:sp>
      <p:cxnSp>
        <p:nvCxnSpPr>
          <p:cNvPr id="18" name="Straight Connector 17">
            <a:extLst>
              <a:ext uri="{FF2B5EF4-FFF2-40B4-BE49-F238E27FC236}">
                <a16:creationId xmlns:a16="http://schemas.microsoft.com/office/drawing/2014/main" id="{F943C191-D0ED-4075-A6A8-A36228BB881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03A6C2DF-5CBD-4DA7-933B-AFFFFC7337E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D2DD6C41-2C3A-4BE9-863C-C357CCAEC198}"/>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C219348B-69F7-4A50-B175-E1F19155BEFA}"/>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02731A56-AE58-44E7-855D-91814645D4FC}"/>
              </a:ext>
            </a:extLst>
          </p:cNvPr>
          <p:cNvSpPr txBox="1"/>
          <p:nvPr/>
        </p:nvSpPr>
        <p:spPr>
          <a:xfrm>
            <a:off x="9525411" y="5958638"/>
            <a:ext cx="2137958" cy="369332"/>
          </a:xfrm>
          <a:prstGeom prst="rect">
            <a:avLst/>
          </a:prstGeom>
          <a:noFill/>
        </p:spPr>
        <p:txBody>
          <a:bodyPr wrap="square">
            <a:spAutoFit/>
          </a:bodyPr>
          <a:lstStyle/>
          <a:p>
            <a:pPr algn="just"/>
            <a:r>
              <a:rPr lang="en-US" sz="1800" b="1" dirty="0">
                <a:sym typeface="Wingdings" panose="05000000000000000000" pitchFamily="2" charset="2"/>
              </a:rPr>
              <a:t>5000+ Terms </a:t>
            </a:r>
            <a:r>
              <a:rPr lang="en-US" sz="1800" dirty="0"/>
              <a:t>   </a:t>
            </a:r>
            <a:endParaRPr lang="en-IN" sz="1800" dirty="0"/>
          </a:p>
        </p:txBody>
      </p:sp>
    </p:spTree>
    <p:extLst>
      <p:ext uri="{BB962C8B-B14F-4D97-AF65-F5344CB8AC3E}">
        <p14:creationId xmlns:p14="http://schemas.microsoft.com/office/powerpoint/2010/main" val="418151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C697F64-5767-428D-B8D5-C2C433ED07FB}"/>
              </a:ext>
            </a:extLst>
          </p:cNvPr>
          <p:cNvPicPr>
            <a:picLocks noChangeAspect="1"/>
          </p:cNvPicPr>
          <p:nvPr/>
        </p:nvPicPr>
        <p:blipFill>
          <a:blip r:embed="rId3"/>
          <a:stretch>
            <a:fillRect/>
          </a:stretch>
        </p:blipFill>
        <p:spPr>
          <a:xfrm>
            <a:off x="548055" y="1620761"/>
            <a:ext cx="6911690" cy="4938630"/>
          </a:xfrm>
          <a:prstGeom prst="rect">
            <a:avLst/>
          </a:prstGeom>
          <a:ln>
            <a:solidFill>
              <a:schemeClr val="tx1"/>
            </a:solidFill>
          </a:ln>
        </p:spPr>
      </p:pic>
      <p:sp>
        <p:nvSpPr>
          <p:cNvPr id="2" name="Title 1">
            <a:extLst>
              <a:ext uri="{FF2B5EF4-FFF2-40B4-BE49-F238E27FC236}">
                <a16:creationId xmlns:a16="http://schemas.microsoft.com/office/drawing/2014/main" id="{A395CF4B-26BC-4815-B1E3-3DAD0DA4424E}"/>
              </a:ext>
            </a:extLst>
          </p:cNvPr>
          <p:cNvSpPr>
            <a:spLocks noGrp="1"/>
          </p:cNvSpPr>
          <p:nvPr>
            <p:ph type="title"/>
          </p:nvPr>
        </p:nvSpPr>
        <p:spPr>
          <a:xfrm>
            <a:off x="29493" y="295198"/>
            <a:ext cx="11678771" cy="1325563"/>
          </a:xfrm>
        </p:spPr>
        <p:txBody>
          <a:bodyPr>
            <a:normAutofit/>
          </a:bodyPr>
          <a:lstStyle/>
          <a:p>
            <a:pPr algn="ctr"/>
            <a:r>
              <a:rPr lang="en-US" sz="6000" b="1" dirty="0">
                <a:latin typeface="+mn-lt"/>
                <a:cs typeface="Arial" panose="020B0604020202020204" pitchFamily="34" charset="0"/>
              </a:rPr>
              <a:t>What a dictionary looks like</a:t>
            </a:r>
            <a:endParaRPr lang="en-IN" sz="6000" b="1" dirty="0">
              <a:latin typeface="+mn-lt"/>
              <a:cs typeface="Arial" panose="020B0604020202020204" pitchFamily="34" charset="0"/>
            </a:endParaRPr>
          </a:p>
        </p:txBody>
      </p:sp>
      <p:pic>
        <p:nvPicPr>
          <p:cNvPr id="12" name="Picture 11">
            <a:extLst>
              <a:ext uri="{FF2B5EF4-FFF2-40B4-BE49-F238E27FC236}">
                <a16:creationId xmlns:a16="http://schemas.microsoft.com/office/drawing/2014/main" id="{C8E3F874-7AC3-4078-99DC-45A2C5D71AC1}"/>
              </a:ext>
            </a:extLst>
          </p:cNvPr>
          <p:cNvPicPr>
            <a:picLocks noChangeAspect="1"/>
          </p:cNvPicPr>
          <p:nvPr/>
        </p:nvPicPr>
        <p:blipFill rotWithShape="1">
          <a:blip r:embed="rId4"/>
          <a:srcRect r="5776"/>
          <a:stretch/>
        </p:blipFill>
        <p:spPr>
          <a:xfrm>
            <a:off x="1590375" y="4392192"/>
            <a:ext cx="8216795" cy="1833321"/>
          </a:xfrm>
          <a:prstGeom prst="rect">
            <a:avLst/>
          </a:prstGeom>
          <a:ln w="57150">
            <a:solidFill>
              <a:srgbClr val="9C0000"/>
            </a:solidFill>
          </a:ln>
        </p:spPr>
      </p:pic>
      <p:sp>
        <p:nvSpPr>
          <p:cNvPr id="13" name="TextBox 12">
            <a:extLst>
              <a:ext uri="{FF2B5EF4-FFF2-40B4-BE49-F238E27FC236}">
                <a16:creationId xmlns:a16="http://schemas.microsoft.com/office/drawing/2014/main" id="{82F7F9EC-7974-4036-A511-AF7CD91384F1}"/>
              </a:ext>
            </a:extLst>
          </p:cNvPr>
          <p:cNvSpPr txBox="1"/>
          <p:nvPr/>
        </p:nvSpPr>
        <p:spPr>
          <a:xfrm>
            <a:off x="9807170" y="6080940"/>
            <a:ext cx="1731564" cy="461665"/>
          </a:xfrm>
          <a:prstGeom prst="rect">
            <a:avLst/>
          </a:prstGeom>
          <a:solidFill>
            <a:schemeClr val="bg1">
              <a:lumMod val="95000"/>
            </a:schemeClr>
          </a:solidFill>
        </p:spPr>
        <p:txBody>
          <a:bodyPr wrap="none" rtlCol="0">
            <a:spAutoFit/>
          </a:bodyPr>
          <a:lstStyle/>
          <a:p>
            <a:r>
              <a:rPr lang="en-US" sz="2400" b="1" dirty="0"/>
              <a:t>Multilingual</a:t>
            </a:r>
            <a:endParaRPr lang="en-IN" b="1" dirty="0"/>
          </a:p>
        </p:txBody>
      </p:sp>
      <p:sp>
        <p:nvSpPr>
          <p:cNvPr id="7" name="Rectangle 1">
            <a:extLst>
              <a:ext uri="{FF2B5EF4-FFF2-40B4-BE49-F238E27FC236}">
                <a16:creationId xmlns:a16="http://schemas.microsoft.com/office/drawing/2014/main" id="{FA64CB5A-EA78-4A98-AFA5-25613E65FBD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 name="Straight Connector 7">
            <a:extLst>
              <a:ext uri="{FF2B5EF4-FFF2-40B4-BE49-F238E27FC236}">
                <a16:creationId xmlns:a16="http://schemas.microsoft.com/office/drawing/2014/main" id="{4D49BB10-20AC-4BA4-8157-16F1C7305C3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32EFE0DA-3B9D-4E9D-8CDF-6518DC8E981F}"/>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BDE58E9-CD65-4BB9-86F6-E18EACAF27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C824E458-FBEE-48BF-84E7-9258731A3A13}"/>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3" name="Picture 2" descr="cc logo">
            <a:extLst>
              <a:ext uri="{FF2B5EF4-FFF2-40B4-BE49-F238E27FC236}">
                <a16:creationId xmlns:a16="http://schemas.microsoft.com/office/drawing/2014/main" id="{38C1A765-8961-496F-B6FE-F4C2F2E3CF0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2DED51E0-8ABE-4B91-AAF0-EEAF3FB7083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6" name="Picture 15">
            <a:extLst>
              <a:ext uri="{FF2B5EF4-FFF2-40B4-BE49-F238E27FC236}">
                <a16:creationId xmlns:a16="http://schemas.microsoft.com/office/drawing/2014/main" id="{1C73B429-086F-475C-BB9E-3D6D92B6E860}"/>
              </a:ext>
            </a:extLst>
          </p:cNvPr>
          <p:cNvPicPr>
            <a:picLocks noChangeAspect="1"/>
          </p:cNvPicPr>
          <p:nvPr/>
        </p:nvPicPr>
        <p:blipFill>
          <a:blip r:embed="rId9"/>
          <a:stretch>
            <a:fillRect/>
          </a:stretch>
        </p:blipFill>
        <p:spPr>
          <a:xfrm>
            <a:off x="214603" y="1513975"/>
            <a:ext cx="11324132" cy="2576101"/>
          </a:xfrm>
          <a:prstGeom prst="rect">
            <a:avLst/>
          </a:prstGeom>
          <a:ln w="76200">
            <a:solidFill>
              <a:srgbClr val="9C0000"/>
            </a:solidFill>
          </a:ln>
        </p:spPr>
      </p:pic>
    </p:spTree>
    <p:extLst>
      <p:ext uri="{BB962C8B-B14F-4D97-AF65-F5344CB8AC3E}">
        <p14:creationId xmlns:p14="http://schemas.microsoft.com/office/powerpoint/2010/main" val="34594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A4FF-AB9F-4BE0-AA0F-FE9BB3C91D6A}"/>
              </a:ext>
            </a:extLst>
          </p:cNvPr>
          <p:cNvSpPr>
            <a:spLocks noGrp="1"/>
          </p:cNvSpPr>
          <p:nvPr>
            <p:ph type="title"/>
          </p:nvPr>
        </p:nvSpPr>
        <p:spPr>
          <a:xfrm>
            <a:off x="838200" y="355293"/>
            <a:ext cx="5670112" cy="1325563"/>
          </a:xfrm>
        </p:spPr>
        <p:txBody>
          <a:bodyPr/>
          <a:lstStyle/>
          <a:p>
            <a:r>
              <a:rPr lang="en-US" sz="4000" b="1" dirty="0">
                <a:solidFill>
                  <a:srgbClr val="F68212"/>
                </a:solidFill>
                <a:latin typeface="Arial" panose="020B0604020202020204" pitchFamily="34" charset="0"/>
                <a:cs typeface="Arial" panose="020B0604020202020204" pitchFamily="34" charset="0"/>
              </a:rPr>
              <a:t>Full Text Search</a:t>
            </a:r>
            <a:endParaRPr lang="en-IN" sz="4000" b="1" dirty="0">
              <a:solidFill>
                <a:srgbClr val="F6821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1A01A2E-5608-481D-A0F6-2D281D8B50E6}"/>
              </a:ext>
            </a:extLst>
          </p:cNvPr>
          <p:cNvSpPr>
            <a:spLocks noGrp="1"/>
          </p:cNvSpPr>
          <p:nvPr>
            <p:ph idx="1"/>
          </p:nvPr>
        </p:nvSpPr>
        <p:spPr>
          <a:xfrm>
            <a:off x="773560" y="2197837"/>
            <a:ext cx="6095035" cy="1867859"/>
          </a:xfrm>
        </p:spPr>
        <p:txBody>
          <a:bodyPr/>
          <a:lstStyle/>
          <a:p>
            <a:r>
              <a:rPr lang="en-US" dirty="0"/>
              <a:t>Article Sections </a:t>
            </a:r>
          </a:p>
          <a:p>
            <a:endParaRPr lang="en-US" dirty="0"/>
          </a:p>
          <a:p>
            <a:r>
              <a:rPr lang="en-US" dirty="0">
                <a:sym typeface="Wingdings" panose="05000000000000000000" pitchFamily="2" charset="2"/>
              </a:rPr>
              <a:t>&lt;</a:t>
            </a:r>
            <a:r>
              <a:rPr lang="en-US" b="1" dirty="0">
                <a:sym typeface="Wingdings" panose="05000000000000000000" pitchFamily="2" charset="2"/>
              </a:rPr>
              <a:t>JATS</a:t>
            </a:r>
            <a:r>
              <a:rPr lang="en-US" dirty="0">
                <a:sym typeface="Wingdings" panose="05000000000000000000" pitchFamily="2" charset="2"/>
              </a:rPr>
              <a:t>&gt; :  </a:t>
            </a:r>
            <a:r>
              <a:rPr lang="en-IN" dirty="0"/>
              <a:t>Journal Article Tag Suite</a:t>
            </a:r>
          </a:p>
          <a:p>
            <a:pPr marL="0" indent="0">
              <a:buNone/>
            </a:pPr>
            <a:endParaRPr lang="en-IN" dirty="0"/>
          </a:p>
        </p:txBody>
      </p:sp>
      <p:sp>
        <p:nvSpPr>
          <p:cNvPr id="28" name="Rectangle 1">
            <a:extLst>
              <a:ext uri="{FF2B5EF4-FFF2-40B4-BE49-F238E27FC236}">
                <a16:creationId xmlns:a16="http://schemas.microsoft.com/office/drawing/2014/main" id="{1A9A97C1-A4EB-4636-B269-3082B630C0B1}"/>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9" name="Straight Connector 28">
            <a:extLst>
              <a:ext uri="{FF2B5EF4-FFF2-40B4-BE49-F238E27FC236}">
                <a16:creationId xmlns:a16="http://schemas.microsoft.com/office/drawing/2014/main" id="{0B7F6788-04FC-49A3-9D2D-7ED52356664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0B1E17F-4A9C-4DE8-ACFA-C0393E83F41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BB8DFA9-19D5-42B8-8A0C-6020032C764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A3431FD-D186-447A-A331-7FA3DDE9860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5" name="Picture 2" descr="cc logo">
            <a:extLst>
              <a:ext uri="{FF2B5EF4-FFF2-40B4-BE49-F238E27FC236}">
                <a16:creationId xmlns:a16="http://schemas.microsoft.com/office/drawing/2014/main" id="{B073291A-F07D-4DCA-B15F-A4909AEBA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20" name="Picture 19">
            <a:extLst>
              <a:ext uri="{FF2B5EF4-FFF2-40B4-BE49-F238E27FC236}">
                <a16:creationId xmlns:a16="http://schemas.microsoft.com/office/drawing/2014/main" id="{8AD41897-3B2B-46CD-97CD-5ED61480E22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0" name="Picture 9">
            <a:extLst>
              <a:ext uri="{FF2B5EF4-FFF2-40B4-BE49-F238E27FC236}">
                <a16:creationId xmlns:a16="http://schemas.microsoft.com/office/drawing/2014/main" id="{06A2630F-5676-4BA5-9CE8-2CBCE5C7E84D}"/>
              </a:ext>
            </a:extLst>
          </p:cNvPr>
          <p:cNvPicPr>
            <a:picLocks noChangeAspect="1"/>
          </p:cNvPicPr>
          <p:nvPr/>
        </p:nvPicPr>
        <p:blipFill>
          <a:blip r:embed="rId7"/>
          <a:stretch>
            <a:fillRect/>
          </a:stretch>
        </p:blipFill>
        <p:spPr>
          <a:xfrm>
            <a:off x="6638243" y="179863"/>
            <a:ext cx="5339153" cy="7042739"/>
          </a:xfrm>
          <a:prstGeom prst="rect">
            <a:avLst/>
          </a:prstGeom>
        </p:spPr>
      </p:pic>
    </p:spTree>
    <p:extLst>
      <p:ext uri="{BB962C8B-B14F-4D97-AF65-F5344CB8AC3E}">
        <p14:creationId xmlns:p14="http://schemas.microsoft.com/office/powerpoint/2010/main" val="118624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E9FABEE-7722-4BDB-BE01-B0E9FDB1FEEE}"/>
              </a:ext>
            </a:extLst>
          </p:cNvPr>
          <p:cNvPicPr>
            <a:picLocks noChangeAspect="1"/>
          </p:cNvPicPr>
          <p:nvPr/>
        </p:nvPicPr>
        <p:blipFill>
          <a:blip r:embed="rId3"/>
          <a:stretch>
            <a:fillRect/>
          </a:stretch>
        </p:blipFill>
        <p:spPr>
          <a:xfrm>
            <a:off x="6367695" y="0"/>
            <a:ext cx="987552" cy="6858000"/>
          </a:xfrm>
          <a:prstGeom prst="rect">
            <a:avLst/>
          </a:prstGeom>
        </p:spPr>
      </p:pic>
      <p:pic>
        <p:nvPicPr>
          <p:cNvPr id="40" name="Picture 39">
            <a:extLst>
              <a:ext uri="{FF2B5EF4-FFF2-40B4-BE49-F238E27FC236}">
                <a16:creationId xmlns:a16="http://schemas.microsoft.com/office/drawing/2014/main" id="{38EE2D7C-0B7E-4027-B1FB-ADA1014CF69A}"/>
              </a:ext>
            </a:extLst>
          </p:cNvPr>
          <p:cNvPicPr>
            <a:picLocks noChangeAspect="1"/>
          </p:cNvPicPr>
          <p:nvPr/>
        </p:nvPicPr>
        <p:blipFill>
          <a:blip r:embed="rId4"/>
          <a:stretch>
            <a:fillRect/>
          </a:stretch>
        </p:blipFill>
        <p:spPr>
          <a:xfrm>
            <a:off x="10466443" y="0"/>
            <a:ext cx="987552" cy="6858000"/>
          </a:xfrm>
          <a:prstGeom prst="rect">
            <a:avLst/>
          </a:prstGeom>
        </p:spPr>
      </p:pic>
      <p:pic>
        <p:nvPicPr>
          <p:cNvPr id="34" name="Picture 33">
            <a:extLst>
              <a:ext uri="{FF2B5EF4-FFF2-40B4-BE49-F238E27FC236}">
                <a16:creationId xmlns:a16="http://schemas.microsoft.com/office/drawing/2014/main" id="{EADBD3ED-142B-4137-9258-692F6E4809A2}"/>
              </a:ext>
            </a:extLst>
          </p:cNvPr>
          <p:cNvPicPr>
            <a:picLocks noChangeAspect="1"/>
          </p:cNvPicPr>
          <p:nvPr/>
        </p:nvPicPr>
        <p:blipFill>
          <a:blip r:embed="rId5"/>
          <a:stretch>
            <a:fillRect/>
          </a:stretch>
        </p:blipFill>
        <p:spPr>
          <a:xfrm>
            <a:off x="7446181" y="11146"/>
            <a:ext cx="987552" cy="6858000"/>
          </a:xfrm>
          <a:prstGeom prst="rect">
            <a:avLst/>
          </a:prstGeom>
        </p:spPr>
      </p:pic>
      <p:pic>
        <p:nvPicPr>
          <p:cNvPr id="26" name="Picture 25">
            <a:extLst>
              <a:ext uri="{FF2B5EF4-FFF2-40B4-BE49-F238E27FC236}">
                <a16:creationId xmlns:a16="http://schemas.microsoft.com/office/drawing/2014/main" id="{8A217180-06C2-42AC-B6E9-6DF4AE84C2E9}"/>
              </a:ext>
            </a:extLst>
          </p:cNvPr>
          <p:cNvPicPr>
            <a:picLocks noChangeAspect="1"/>
          </p:cNvPicPr>
          <p:nvPr/>
        </p:nvPicPr>
        <p:blipFill>
          <a:blip r:embed="rId6"/>
          <a:stretch>
            <a:fillRect/>
          </a:stretch>
        </p:blipFill>
        <p:spPr>
          <a:xfrm>
            <a:off x="9408437" y="11146"/>
            <a:ext cx="993648" cy="6858000"/>
          </a:xfrm>
          <a:prstGeom prst="rect">
            <a:avLst/>
          </a:prstGeom>
        </p:spPr>
      </p:pic>
      <p:sp>
        <p:nvSpPr>
          <p:cNvPr id="2" name="Title 1">
            <a:extLst>
              <a:ext uri="{FF2B5EF4-FFF2-40B4-BE49-F238E27FC236}">
                <a16:creationId xmlns:a16="http://schemas.microsoft.com/office/drawing/2014/main" id="{DE38A4FF-AB9F-4BE0-AA0F-FE9BB3C91D6A}"/>
              </a:ext>
            </a:extLst>
          </p:cNvPr>
          <p:cNvSpPr>
            <a:spLocks noGrp="1"/>
          </p:cNvSpPr>
          <p:nvPr>
            <p:ph type="title"/>
          </p:nvPr>
        </p:nvSpPr>
        <p:spPr>
          <a:xfrm>
            <a:off x="0" y="1164474"/>
            <a:ext cx="4394299" cy="2084438"/>
          </a:xfrm>
        </p:spPr>
        <p:txBody>
          <a:bodyPr>
            <a:normAutofit/>
          </a:bodyPr>
          <a:lstStyle/>
          <a:p>
            <a:pPr algn="ctr"/>
            <a:r>
              <a:rPr lang="en-US" sz="4800" b="1" dirty="0">
                <a:latin typeface="+mn-lt"/>
                <a:cs typeface="Arial" panose="020B0604020202020204" pitchFamily="34" charset="0"/>
              </a:rPr>
              <a:t>How We Built </a:t>
            </a:r>
            <a:r>
              <a:rPr lang="en-US" sz="4800" b="1" dirty="0">
                <a:solidFill>
                  <a:schemeClr val="accent2">
                    <a:lumMod val="75000"/>
                  </a:schemeClr>
                </a:solidFill>
                <a:latin typeface="+mn-lt"/>
                <a:cs typeface="Arial" panose="020B0604020202020204" pitchFamily="34" charset="0"/>
              </a:rPr>
              <a:t>O</a:t>
            </a:r>
            <a:r>
              <a:rPr lang="en-US" sz="4800" b="1" dirty="0">
                <a:solidFill>
                  <a:srgbClr val="FA8412"/>
                </a:solidFill>
                <a:latin typeface="+mn-lt"/>
                <a:cs typeface="Arial" panose="020B0604020202020204" pitchFamily="34" charset="0"/>
              </a:rPr>
              <a:t>u</a:t>
            </a:r>
            <a:r>
              <a:rPr lang="en-US" sz="4800" b="1" dirty="0">
                <a:solidFill>
                  <a:srgbClr val="F9A959"/>
                </a:solidFill>
                <a:latin typeface="+mn-lt"/>
                <a:cs typeface="Arial" panose="020B0604020202020204" pitchFamily="34" charset="0"/>
              </a:rPr>
              <a:t>r</a:t>
            </a:r>
            <a:r>
              <a:rPr lang="en-US" sz="4800" b="1" dirty="0">
                <a:latin typeface="+mn-lt"/>
                <a:cs typeface="Arial" panose="020B0604020202020204" pitchFamily="34" charset="0"/>
              </a:rPr>
              <a:t> </a:t>
            </a:r>
            <a:r>
              <a:rPr lang="en-US" sz="4800" b="1" dirty="0">
                <a:solidFill>
                  <a:schemeClr val="accent2">
                    <a:lumMod val="75000"/>
                  </a:schemeClr>
                </a:solidFill>
                <a:latin typeface="+mn-lt"/>
                <a:cs typeface="Arial" panose="020B0604020202020204" pitchFamily="34" charset="0"/>
              </a:rPr>
              <a:t>Te</a:t>
            </a:r>
            <a:r>
              <a:rPr lang="en-US" sz="4800" b="1" dirty="0">
                <a:solidFill>
                  <a:schemeClr val="accent2"/>
                </a:solidFill>
                <a:latin typeface="+mn-lt"/>
                <a:cs typeface="Arial" panose="020B0604020202020204" pitchFamily="34" charset="0"/>
              </a:rPr>
              <a:t>a</a:t>
            </a:r>
            <a:r>
              <a:rPr lang="en-US" sz="4800" b="1" dirty="0">
                <a:solidFill>
                  <a:srgbClr val="F9A959"/>
                </a:solidFill>
                <a:latin typeface="+mn-lt"/>
                <a:cs typeface="Arial" panose="020B0604020202020204" pitchFamily="34" charset="0"/>
              </a:rPr>
              <a:t>m</a:t>
            </a:r>
            <a:endParaRPr lang="en-IN" sz="4800" b="1" dirty="0">
              <a:solidFill>
                <a:srgbClr val="F9A959"/>
              </a:solidFill>
              <a:latin typeface="+mn-lt"/>
              <a:cs typeface="Arial" panose="020B0604020202020204" pitchFamily="34" charset="0"/>
            </a:endParaRPr>
          </a:p>
        </p:txBody>
      </p:sp>
      <p:sp>
        <p:nvSpPr>
          <p:cNvPr id="28" name="Rectangle 1">
            <a:extLst>
              <a:ext uri="{FF2B5EF4-FFF2-40B4-BE49-F238E27FC236}">
                <a16:creationId xmlns:a16="http://schemas.microsoft.com/office/drawing/2014/main" id="{1A9A97C1-A4EB-4636-B269-3082B630C0B1}"/>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9" name="Straight Connector 28">
            <a:extLst>
              <a:ext uri="{FF2B5EF4-FFF2-40B4-BE49-F238E27FC236}">
                <a16:creationId xmlns:a16="http://schemas.microsoft.com/office/drawing/2014/main" id="{0B7F6788-04FC-49A3-9D2D-7ED52356664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0B1E17F-4A9C-4DE8-ACFA-C0393E83F41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BB8DFA9-19D5-42B8-8A0C-6020032C764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A3431FD-D186-447A-A331-7FA3DDE9860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5" name="Picture 2" descr="cc logo">
            <a:extLst>
              <a:ext uri="{FF2B5EF4-FFF2-40B4-BE49-F238E27FC236}">
                <a16:creationId xmlns:a16="http://schemas.microsoft.com/office/drawing/2014/main" id="{B073291A-F07D-4DCA-B15F-A4909AEBA2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20" name="Picture 19">
            <a:extLst>
              <a:ext uri="{FF2B5EF4-FFF2-40B4-BE49-F238E27FC236}">
                <a16:creationId xmlns:a16="http://schemas.microsoft.com/office/drawing/2014/main" id="{8AD41897-3B2B-46CD-97CD-5ED61480E22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59" name="Content Placeholder 2">
            <a:extLst>
              <a:ext uri="{FF2B5EF4-FFF2-40B4-BE49-F238E27FC236}">
                <a16:creationId xmlns:a16="http://schemas.microsoft.com/office/drawing/2014/main" id="{90B1DD0C-EF26-43E6-8445-D40B21240B07}"/>
              </a:ext>
            </a:extLst>
          </p:cNvPr>
          <p:cNvSpPr txBox="1">
            <a:spLocks/>
          </p:cNvSpPr>
          <p:nvPr/>
        </p:nvSpPr>
        <p:spPr>
          <a:xfrm>
            <a:off x="262465" y="5193529"/>
            <a:ext cx="3869367" cy="1675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“When you are surrounded by people who share passionate commitment around a common purpose, anything is possible”</a:t>
            </a:r>
          </a:p>
          <a:p>
            <a:pPr marL="0" indent="0" algn="r">
              <a:buFont typeface="Arial" panose="020B0604020202020204" pitchFamily="34" charset="0"/>
              <a:buNone/>
            </a:pPr>
            <a:r>
              <a:rPr lang="en-IN" sz="1800" b="1" dirty="0"/>
              <a:t>Howard Schultz</a:t>
            </a:r>
          </a:p>
          <a:p>
            <a:pPr marL="0" indent="0">
              <a:buFont typeface="Arial" panose="020B0604020202020204" pitchFamily="34" charset="0"/>
              <a:buNone/>
            </a:pPr>
            <a:endParaRPr lang="en-IN" sz="1800" dirty="0">
              <a:hlinkClick r:id="rId11">
                <a:extLst>
                  <a:ext uri="{A12FA001-AC4F-418D-AE19-62706E023703}">
                    <ahyp:hlinkClr xmlns:ahyp="http://schemas.microsoft.com/office/drawing/2018/hyperlinkcolor" val="tx"/>
                  </a:ext>
                </a:extLst>
              </a:hlinkClick>
            </a:endParaRPr>
          </a:p>
          <a:p>
            <a:pPr marL="0" indent="0">
              <a:buFont typeface="Arial" panose="020B0604020202020204" pitchFamily="34" charset="0"/>
              <a:buNone/>
            </a:pPr>
            <a:endParaRPr lang="en-IN" sz="1800" dirty="0">
              <a:hlinkClick r:id="rId11">
                <a:extLst>
                  <a:ext uri="{A12FA001-AC4F-418D-AE19-62706E023703}">
                    <ahyp:hlinkClr xmlns:ahyp="http://schemas.microsoft.com/office/drawing/2018/hyperlinkcolor" val="tx"/>
                  </a:ext>
                </a:extLst>
              </a:hlinkClick>
            </a:endParaRPr>
          </a:p>
          <a:p>
            <a:endParaRPr lang="en-IN" sz="1800" dirty="0"/>
          </a:p>
        </p:txBody>
      </p:sp>
      <p:sp>
        <p:nvSpPr>
          <p:cNvPr id="63" name="TextBox 62">
            <a:extLst>
              <a:ext uri="{FF2B5EF4-FFF2-40B4-BE49-F238E27FC236}">
                <a16:creationId xmlns:a16="http://schemas.microsoft.com/office/drawing/2014/main" id="{17B7479F-C0E0-4DA3-83A1-A97A588F20C9}"/>
              </a:ext>
            </a:extLst>
          </p:cNvPr>
          <p:cNvSpPr txBox="1"/>
          <p:nvPr/>
        </p:nvSpPr>
        <p:spPr>
          <a:xfrm>
            <a:off x="9437183" y="6555630"/>
            <a:ext cx="928777" cy="338554"/>
          </a:xfrm>
          <a:prstGeom prst="rect">
            <a:avLst/>
          </a:prstGeom>
          <a:noFill/>
        </p:spPr>
        <p:txBody>
          <a:bodyPr wrap="square">
            <a:spAutoFit/>
          </a:bodyPr>
          <a:lstStyle/>
          <a:p>
            <a:pPr algn="ctr"/>
            <a:r>
              <a:rPr lang="en-US" sz="1600" b="1" dirty="0">
                <a:solidFill>
                  <a:schemeClr val="accent1"/>
                </a:solidFill>
              </a:rPr>
              <a:t>Mentors</a:t>
            </a:r>
            <a:endParaRPr lang="en-IN" b="1" dirty="0">
              <a:solidFill>
                <a:schemeClr val="accent1"/>
              </a:solidFill>
            </a:endParaRPr>
          </a:p>
        </p:txBody>
      </p:sp>
      <p:sp>
        <p:nvSpPr>
          <p:cNvPr id="67" name="TextBox 66">
            <a:extLst>
              <a:ext uri="{FF2B5EF4-FFF2-40B4-BE49-F238E27FC236}">
                <a16:creationId xmlns:a16="http://schemas.microsoft.com/office/drawing/2014/main" id="{AD536079-659C-42E1-9A4B-296969B0C571}"/>
              </a:ext>
            </a:extLst>
          </p:cNvPr>
          <p:cNvSpPr txBox="1"/>
          <p:nvPr/>
        </p:nvSpPr>
        <p:spPr>
          <a:xfrm>
            <a:off x="10462930" y="6522523"/>
            <a:ext cx="978832" cy="338554"/>
          </a:xfrm>
          <a:prstGeom prst="rect">
            <a:avLst/>
          </a:prstGeom>
          <a:noFill/>
        </p:spPr>
        <p:txBody>
          <a:bodyPr wrap="square">
            <a:spAutoFit/>
          </a:bodyPr>
          <a:lstStyle/>
          <a:p>
            <a:pPr algn="ctr"/>
            <a:r>
              <a:rPr lang="en-US" sz="1600" b="1" dirty="0">
                <a:solidFill>
                  <a:schemeClr val="accent2"/>
                </a:solidFill>
              </a:rPr>
              <a:t>Mentees</a:t>
            </a:r>
            <a:endParaRPr lang="en-IN" b="1" dirty="0">
              <a:solidFill>
                <a:schemeClr val="accent2"/>
              </a:solidFill>
            </a:endParaRPr>
          </a:p>
        </p:txBody>
      </p:sp>
      <p:sp>
        <p:nvSpPr>
          <p:cNvPr id="69" name="TextBox 68">
            <a:extLst>
              <a:ext uri="{FF2B5EF4-FFF2-40B4-BE49-F238E27FC236}">
                <a16:creationId xmlns:a16="http://schemas.microsoft.com/office/drawing/2014/main" id="{D9FAC830-029E-47B1-92D8-43C14E73559E}"/>
              </a:ext>
            </a:extLst>
          </p:cNvPr>
          <p:cNvSpPr txBox="1"/>
          <p:nvPr/>
        </p:nvSpPr>
        <p:spPr>
          <a:xfrm>
            <a:off x="6354968" y="6476357"/>
            <a:ext cx="975528" cy="338554"/>
          </a:xfrm>
          <a:prstGeom prst="rect">
            <a:avLst/>
          </a:prstGeom>
          <a:noFill/>
        </p:spPr>
        <p:txBody>
          <a:bodyPr wrap="square">
            <a:spAutoFit/>
          </a:bodyPr>
          <a:lstStyle/>
          <a:p>
            <a:pPr algn="ctr"/>
            <a:r>
              <a:rPr lang="en-US" sz="1600" b="1" dirty="0">
                <a:solidFill>
                  <a:schemeClr val="accent1"/>
                </a:solidFill>
              </a:rPr>
              <a:t>Mentors</a:t>
            </a:r>
            <a:endParaRPr lang="en-IN" sz="1600" b="1" dirty="0">
              <a:solidFill>
                <a:schemeClr val="accent1"/>
              </a:solidFill>
            </a:endParaRPr>
          </a:p>
        </p:txBody>
      </p:sp>
      <p:sp>
        <p:nvSpPr>
          <p:cNvPr id="71" name="TextBox 70">
            <a:extLst>
              <a:ext uri="{FF2B5EF4-FFF2-40B4-BE49-F238E27FC236}">
                <a16:creationId xmlns:a16="http://schemas.microsoft.com/office/drawing/2014/main" id="{9B436687-F955-4B9B-A5D8-EF5566E9BCDD}"/>
              </a:ext>
            </a:extLst>
          </p:cNvPr>
          <p:cNvSpPr txBox="1"/>
          <p:nvPr/>
        </p:nvSpPr>
        <p:spPr>
          <a:xfrm>
            <a:off x="7466949" y="6476357"/>
            <a:ext cx="946017" cy="338554"/>
          </a:xfrm>
          <a:prstGeom prst="rect">
            <a:avLst/>
          </a:prstGeom>
          <a:noFill/>
        </p:spPr>
        <p:txBody>
          <a:bodyPr wrap="square">
            <a:spAutoFit/>
          </a:bodyPr>
          <a:lstStyle/>
          <a:p>
            <a:pPr algn="ctr"/>
            <a:r>
              <a:rPr lang="en-US" sz="1600" b="1" dirty="0">
                <a:solidFill>
                  <a:schemeClr val="accent2"/>
                </a:solidFill>
              </a:rPr>
              <a:t>Mentees</a:t>
            </a:r>
            <a:endParaRPr lang="en-IN" b="1" dirty="0">
              <a:solidFill>
                <a:schemeClr val="accent2"/>
              </a:solidFill>
            </a:endParaRPr>
          </a:p>
        </p:txBody>
      </p:sp>
      <p:pic>
        <p:nvPicPr>
          <p:cNvPr id="68" name="Picture 67">
            <a:extLst>
              <a:ext uri="{FF2B5EF4-FFF2-40B4-BE49-F238E27FC236}">
                <a16:creationId xmlns:a16="http://schemas.microsoft.com/office/drawing/2014/main" id="{2DC63C0D-22CB-4EC8-9A0B-906C44DFAA67}"/>
              </a:ext>
            </a:extLst>
          </p:cNvPr>
          <p:cNvPicPr>
            <a:picLocks noChangeAspect="1"/>
          </p:cNvPicPr>
          <p:nvPr/>
        </p:nvPicPr>
        <p:blipFill>
          <a:blip r:embed="rId12"/>
          <a:stretch>
            <a:fillRect/>
          </a:stretch>
        </p:blipFill>
        <p:spPr>
          <a:xfrm>
            <a:off x="4423045" y="11146"/>
            <a:ext cx="987552" cy="6858000"/>
          </a:xfrm>
          <a:prstGeom prst="rect">
            <a:avLst/>
          </a:prstGeom>
        </p:spPr>
      </p:pic>
    </p:spTree>
    <p:extLst>
      <p:ext uri="{BB962C8B-B14F-4D97-AF65-F5344CB8AC3E}">
        <p14:creationId xmlns:p14="http://schemas.microsoft.com/office/powerpoint/2010/main" val="39763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69"/>
            <a:ext cx="11657248" cy="1325563"/>
          </a:xfrm>
        </p:spPr>
        <p:txBody>
          <a:bodyPr>
            <a:normAutofit/>
          </a:bodyPr>
          <a:lstStyle/>
          <a:p>
            <a:pPr algn="ctr"/>
            <a:r>
              <a:rPr lang="en-US" sz="4800" b="1" dirty="0">
                <a:latin typeface="+mn-lt"/>
                <a:cs typeface="Arial" panose="020B0604020202020204" pitchFamily="34" charset="0"/>
              </a:rPr>
              <a:t>Faceted Mini Corpora</a:t>
            </a:r>
            <a:endParaRPr lang="en-IN" sz="48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EA90B580-559E-465A-95EE-61B5D2D8B44B}"/>
              </a:ext>
            </a:extLst>
          </p:cNvPr>
          <p:cNvSpPr>
            <a:spLocks noGrp="1"/>
          </p:cNvSpPr>
          <p:nvPr>
            <p:ph idx="1"/>
          </p:nvPr>
        </p:nvSpPr>
        <p:spPr>
          <a:xfrm>
            <a:off x="2427372" y="2536296"/>
            <a:ext cx="5852160" cy="1325563"/>
          </a:xfrm>
        </p:spPr>
        <p:txBody>
          <a:bodyPr>
            <a:normAutofit/>
          </a:bodyPr>
          <a:lstStyle/>
          <a:p>
            <a:pPr marL="0" lvl="0" indent="0" algn="ctr">
              <a:lnSpc>
                <a:spcPct val="107000"/>
              </a:lnSpc>
              <a:buNone/>
            </a:pP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V</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iral </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E</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pidemics and …”</a:t>
            </a:r>
            <a:endParaRPr lang="en-IN" sz="3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548055" y="6610887"/>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r>
              <a:rPr lang="en-US" sz="800" dirty="0"/>
              <a:t>Wikipedia (</a:t>
            </a:r>
            <a:r>
              <a:rPr lang="en-IN" sz="800" dirty="0"/>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9" name="TextBox 8">
            <a:extLst>
              <a:ext uri="{FF2B5EF4-FFF2-40B4-BE49-F238E27FC236}">
                <a16:creationId xmlns:a16="http://schemas.microsoft.com/office/drawing/2014/main" id="{7E85D353-81C2-4057-99C1-D6E00388EA5B}"/>
              </a:ext>
            </a:extLst>
          </p:cNvPr>
          <p:cNvSpPr txBox="1"/>
          <p:nvPr/>
        </p:nvSpPr>
        <p:spPr>
          <a:xfrm>
            <a:off x="8564172" y="1490441"/>
            <a:ext cx="3207331" cy="3908762"/>
          </a:xfrm>
          <a:prstGeom prst="rect">
            <a:avLst/>
          </a:prstGeom>
          <a:solidFill>
            <a:srgbClr val="F8F8F8"/>
          </a:solidFill>
        </p:spPr>
        <p:txBody>
          <a:bodyPr wrap="square" rtlCol="0">
            <a:spAutoFit/>
          </a:bodyPr>
          <a:lstStyle/>
          <a:p>
            <a:r>
              <a:rPr lang="en-IN" sz="2800" dirty="0"/>
              <a:t>EPMC has:  </a:t>
            </a:r>
          </a:p>
          <a:p>
            <a:r>
              <a:rPr lang="en-IN" sz="2800" b="1" dirty="0">
                <a:solidFill>
                  <a:srgbClr val="C00000"/>
                </a:solidFill>
              </a:rPr>
              <a:t>19000 </a:t>
            </a:r>
            <a:r>
              <a:rPr lang="en-IN" sz="2400" dirty="0"/>
              <a:t>(papers on Viral Epidemics)</a:t>
            </a:r>
          </a:p>
          <a:p>
            <a:endParaRPr lang="en-IN" sz="2800" dirty="0"/>
          </a:p>
          <a:p>
            <a:r>
              <a:rPr lang="en-IN" sz="2800" dirty="0"/>
              <a:t>Split into facets</a:t>
            </a:r>
          </a:p>
          <a:p>
            <a:endParaRPr lang="en-IN" sz="2800" dirty="0"/>
          </a:p>
          <a:p>
            <a:r>
              <a:rPr lang="en-IN" sz="2800" dirty="0"/>
              <a:t>Limited to: (local)</a:t>
            </a:r>
          </a:p>
          <a:p>
            <a:r>
              <a:rPr lang="en-IN" sz="2800" b="1" dirty="0">
                <a:solidFill>
                  <a:srgbClr val="C00000"/>
                </a:solidFill>
              </a:rPr>
              <a:t>1000</a:t>
            </a:r>
            <a:r>
              <a:rPr lang="en-IN" sz="2800" dirty="0"/>
              <a:t> </a:t>
            </a:r>
          </a:p>
          <a:p>
            <a:endParaRPr lang="en-IN" sz="2800" dirty="0"/>
          </a:p>
        </p:txBody>
      </p:sp>
      <p:pic>
        <p:nvPicPr>
          <p:cNvPr id="48" name="Picture 47">
            <a:extLst>
              <a:ext uri="{FF2B5EF4-FFF2-40B4-BE49-F238E27FC236}">
                <a16:creationId xmlns:a16="http://schemas.microsoft.com/office/drawing/2014/main" id="{45414702-E0F0-4EB3-BAAC-DA87E8647101}"/>
              </a:ext>
            </a:extLst>
          </p:cNvPr>
          <p:cNvPicPr>
            <a:picLocks noChangeAspect="1"/>
          </p:cNvPicPr>
          <p:nvPr/>
        </p:nvPicPr>
        <p:blipFill>
          <a:blip r:embed="rId7"/>
          <a:stretch>
            <a:fillRect/>
          </a:stretch>
        </p:blipFill>
        <p:spPr>
          <a:xfrm>
            <a:off x="1308594" y="1603804"/>
            <a:ext cx="1118778" cy="1081718"/>
          </a:xfrm>
          <a:prstGeom prst="rect">
            <a:avLst/>
          </a:prstGeom>
        </p:spPr>
      </p:pic>
      <p:sp>
        <p:nvSpPr>
          <p:cNvPr id="49" name="Arrow: Right 48">
            <a:extLst>
              <a:ext uri="{FF2B5EF4-FFF2-40B4-BE49-F238E27FC236}">
                <a16:creationId xmlns:a16="http://schemas.microsoft.com/office/drawing/2014/main" id="{49584EF4-1483-49EE-82F4-5D4D56244BB7}"/>
              </a:ext>
            </a:extLst>
          </p:cNvPr>
          <p:cNvSpPr/>
          <p:nvPr/>
        </p:nvSpPr>
        <p:spPr>
          <a:xfrm rot="1981167">
            <a:off x="76480" y="1333258"/>
            <a:ext cx="1400537" cy="628027"/>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100000" t="100000"/>
            </a:path>
            <a:tileRect r="-100000" b="-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err="1">
                <a:solidFill>
                  <a:schemeClr val="tx1"/>
                </a:solidFill>
                <a:ea typeface="+mj-ea"/>
                <a:cs typeface="Arial" panose="020B0604020202020204" pitchFamily="34" charset="0"/>
              </a:rPr>
              <a:t>g</a:t>
            </a:r>
            <a:r>
              <a:rPr lang="en-US" sz="1800" i="1" dirty="0" err="1">
                <a:solidFill>
                  <a:schemeClr val="tx1"/>
                </a:solidFill>
                <a:ea typeface="+mj-ea"/>
                <a:cs typeface="Arial" panose="020B0604020202020204" pitchFamily="34" charset="0"/>
              </a:rPr>
              <a:t>etpapers</a:t>
            </a:r>
            <a:endParaRPr lang="en-IN" sz="1000" b="1" i="1" dirty="0">
              <a:solidFill>
                <a:schemeClr val="tx1"/>
              </a:solidFill>
            </a:endParaRPr>
          </a:p>
        </p:txBody>
      </p:sp>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8"/>
          <a:stretch>
            <a:fillRect/>
          </a:stretch>
        </p:blipFill>
        <p:spPr>
          <a:xfrm>
            <a:off x="400920" y="3444822"/>
            <a:ext cx="8163252" cy="2694666"/>
          </a:xfrm>
          <a:prstGeom prst="rect">
            <a:avLst/>
          </a:prstGeom>
        </p:spPr>
      </p:pic>
    </p:spTree>
    <p:extLst>
      <p:ext uri="{BB962C8B-B14F-4D97-AF65-F5344CB8AC3E}">
        <p14:creationId xmlns:p14="http://schemas.microsoft.com/office/powerpoint/2010/main" val="174981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328A2-F12A-4F69-8099-535D896A0537}"/>
              </a:ext>
            </a:extLst>
          </p:cNvPr>
          <p:cNvSpPr txBox="1">
            <a:spLocks/>
          </p:cNvSpPr>
          <p:nvPr/>
        </p:nvSpPr>
        <p:spPr>
          <a:xfrm>
            <a:off x="29493" y="101973"/>
            <a:ext cx="11649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mn-lt"/>
                <a:cs typeface="Arial" panose="020B0604020202020204" pitchFamily="34" charset="0"/>
              </a:rPr>
              <a:t>AMI</a:t>
            </a:r>
            <a:r>
              <a:rPr lang="en-US" sz="5300" b="1" dirty="0">
                <a:solidFill>
                  <a:srgbClr val="F68212"/>
                </a:solidFill>
                <a:latin typeface="+mn-lt"/>
                <a:cs typeface="Arial" panose="020B0604020202020204" pitchFamily="34" charset="0"/>
              </a:rPr>
              <a:t> </a:t>
            </a:r>
            <a:br>
              <a:rPr lang="en-US" sz="5300" b="1" dirty="0">
                <a:solidFill>
                  <a:srgbClr val="F68212"/>
                </a:solidFill>
                <a:latin typeface="+mn-lt"/>
                <a:cs typeface="Arial" panose="020B0604020202020204" pitchFamily="34" charset="0"/>
              </a:rPr>
            </a:br>
            <a:r>
              <a:rPr lang="en-US" sz="2400" i="1" dirty="0">
                <a:latin typeface="+mn-lt"/>
                <a:cs typeface="Times New Roman" panose="02020603050405020304" pitchFamily="18" charset="0"/>
              </a:rPr>
              <a:t>Full text scientific search</a:t>
            </a:r>
            <a:endParaRPr lang="en-IN" sz="2400" i="1" dirty="0">
              <a:latin typeface="+mn-lt"/>
              <a:cs typeface="Times New Roman" panose="02020603050405020304" pitchFamily="18" charset="0"/>
            </a:endParaRPr>
          </a:p>
        </p:txBody>
      </p:sp>
      <p:cxnSp>
        <p:nvCxnSpPr>
          <p:cNvPr id="7" name="Straight Connector 6">
            <a:extLst>
              <a:ext uri="{FF2B5EF4-FFF2-40B4-BE49-F238E27FC236}">
                <a16:creationId xmlns:a16="http://schemas.microsoft.com/office/drawing/2014/main" id="{44A46B7B-D98F-49BF-993C-5FBB9F217ADA}"/>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DC1DEC57-345A-4F25-986B-DED0858353F9}"/>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A3FD625-C1B0-4F97-A6CF-21580EF6D6F0}"/>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617E81D-7CFF-4A8C-9C7E-F78FC251708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8" name="Graphic 57" descr="Bookmark">
            <a:extLst>
              <a:ext uri="{FF2B5EF4-FFF2-40B4-BE49-F238E27FC236}">
                <a16:creationId xmlns:a16="http://schemas.microsoft.com/office/drawing/2014/main" id="{F849F97B-FE5D-478F-AAF5-B5DA5BAE72E3}"/>
              </a:ext>
            </a:extLst>
          </p:cNvPr>
          <p:cNvSpPr/>
          <p:nvPr/>
        </p:nvSpPr>
        <p:spPr>
          <a:xfrm rot="5400000">
            <a:off x="403132" y="-266819"/>
            <a:ext cx="419340" cy="1225601"/>
          </a:xfrm>
          <a:custGeom>
            <a:avLst/>
            <a:gdLst>
              <a:gd name="connsiteX0" fmla="*/ 342900 w 381000"/>
              <a:gd name="connsiteY0" fmla="*/ 19050 h 762000"/>
              <a:gd name="connsiteX1" fmla="*/ 361950 w 381000"/>
              <a:gd name="connsiteY1" fmla="*/ 38100 h 762000"/>
              <a:gd name="connsiteX2" fmla="*/ 361950 w 381000"/>
              <a:gd name="connsiteY2" fmla="*/ 716013 h 762000"/>
              <a:gd name="connsiteX3" fmla="*/ 203968 w 381000"/>
              <a:gd name="connsiteY3" fmla="*/ 558032 h 762000"/>
              <a:gd name="connsiteX4" fmla="*/ 190500 w 381000"/>
              <a:gd name="connsiteY4" fmla="*/ 544563 h 762000"/>
              <a:gd name="connsiteX5" fmla="*/ 177032 w 381000"/>
              <a:gd name="connsiteY5" fmla="*/ 558032 h 762000"/>
              <a:gd name="connsiteX6" fmla="*/ 19050 w 381000"/>
              <a:gd name="connsiteY6" fmla="*/ 716013 h 762000"/>
              <a:gd name="connsiteX7" fmla="*/ 19050 w 381000"/>
              <a:gd name="connsiteY7" fmla="*/ 38100 h 762000"/>
              <a:gd name="connsiteX8" fmla="*/ 38100 w 381000"/>
              <a:gd name="connsiteY8" fmla="*/ 19050 h 762000"/>
              <a:gd name="connsiteX9" fmla="*/ 342900 w 381000"/>
              <a:gd name="connsiteY9" fmla="*/ 19050 h 762000"/>
              <a:gd name="connsiteX10" fmla="*/ 342900 w 381000"/>
              <a:gd name="connsiteY10" fmla="*/ 0 h 762000"/>
              <a:gd name="connsiteX11" fmla="*/ 38100 w 381000"/>
              <a:gd name="connsiteY11" fmla="*/ 0 h 762000"/>
              <a:gd name="connsiteX12" fmla="*/ 0 w 381000"/>
              <a:gd name="connsiteY12" fmla="*/ 38100 h 762000"/>
              <a:gd name="connsiteX13" fmla="*/ 0 w 381000"/>
              <a:gd name="connsiteY13" fmla="*/ 762000 h 762000"/>
              <a:gd name="connsiteX14" fmla="*/ 190500 w 381000"/>
              <a:gd name="connsiteY14" fmla="*/ 571500 h 762000"/>
              <a:gd name="connsiteX15" fmla="*/ 381000 w 381000"/>
              <a:gd name="connsiteY15" fmla="*/ 762000 h 762000"/>
              <a:gd name="connsiteX16" fmla="*/ 381000 w 381000"/>
              <a:gd name="connsiteY16" fmla="*/ 38100 h 762000"/>
              <a:gd name="connsiteX17" fmla="*/ 342900 w 381000"/>
              <a:gd name="connsiteY1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762000">
                <a:moveTo>
                  <a:pt x="342900" y="19050"/>
                </a:moveTo>
                <a:cubicBezTo>
                  <a:pt x="353421" y="19050"/>
                  <a:pt x="361950" y="27579"/>
                  <a:pt x="361950" y="38100"/>
                </a:cubicBezTo>
                <a:lnTo>
                  <a:pt x="361950" y="716013"/>
                </a:lnTo>
                <a:lnTo>
                  <a:pt x="203968" y="558032"/>
                </a:lnTo>
                <a:lnTo>
                  <a:pt x="190500" y="544563"/>
                </a:lnTo>
                <a:lnTo>
                  <a:pt x="177032" y="558032"/>
                </a:lnTo>
                <a:lnTo>
                  <a:pt x="19050" y="716013"/>
                </a:lnTo>
                <a:lnTo>
                  <a:pt x="19050" y="38100"/>
                </a:lnTo>
                <a:cubicBezTo>
                  <a:pt x="19050" y="27579"/>
                  <a:pt x="27579" y="19050"/>
                  <a:pt x="38100" y="19050"/>
                </a:cubicBezTo>
                <a:lnTo>
                  <a:pt x="342900" y="19050"/>
                </a:lnTo>
                <a:moveTo>
                  <a:pt x="342900" y="0"/>
                </a:moveTo>
                <a:lnTo>
                  <a:pt x="38100" y="0"/>
                </a:lnTo>
                <a:cubicBezTo>
                  <a:pt x="17084" y="63"/>
                  <a:pt x="63" y="17084"/>
                  <a:pt x="0" y="38100"/>
                </a:cubicBezTo>
                <a:lnTo>
                  <a:pt x="0" y="762000"/>
                </a:lnTo>
                <a:lnTo>
                  <a:pt x="190500" y="571500"/>
                </a:lnTo>
                <a:lnTo>
                  <a:pt x="381000" y="762000"/>
                </a:lnTo>
                <a:lnTo>
                  <a:pt x="381000" y="38100"/>
                </a:lnTo>
                <a:cubicBezTo>
                  <a:pt x="380937" y="17084"/>
                  <a:pt x="363916" y="63"/>
                  <a:pt x="342900" y="0"/>
                </a:cubicBezTo>
                <a:close/>
              </a:path>
            </a:pathLst>
          </a:custGeom>
          <a:solidFill>
            <a:srgbClr val="359D69"/>
          </a:solidFill>
          <a:ln w="9525" cap="flat">
            <a:noFill/>
            <a:prstDash val="solid"/>
            <a:miter/>
          </a:ln>
        </p:spPr>
        <p:txBody>
          <a:bodyPr vert="vert270" rtlCol="0" anchor="ctr"/>
          <a:lstStyle/>
          <a:p>
            <a:r>
              <a:rPr lang="en-US" dirty="0">
                <a:solidFill>
                  <a:schemeClr val="accent6">
                    <a:lumMod val="75000"/>
                  </a:schemeClr>
                </a:solidFill>
              </a:rPr>
              <a:t>         </a:t>
            </a:r>
            <a:r>
              <a:rPr lang="en-US" dirty="0">
                <a:solidFill>
                  <a:schemeClr val="accent6">
                    <a:lumMod val="75000"/>
                  </a:schemeClr>
                </a:solidFill>
                <a:latin typeface="Adobe Gothic Std B" panose="020B0800000000000000" pitchFamily="34" charset="-128"/>
                <a:ea typeface="Adobe Gothic Std B" panose="020B0800000000000000" pitchFamily="34" charset="-128"/>
              </a:rPr>
              <a:t>NEW</a:t>
            </a:r>
            <a:endParaRPr lang="en-IN" dirty="0">
              <a:solidFill>
                <a:schemeClr val="accent6">
                  <a:lumMod val="75000"/>
                </a:schemeClr>
              </a:solidFill>
              <a:latin typeface="Adobe Gothic Std B" panose="020B0800000000000000" pitchFamily="34" charset="-128"/>
              <a:ea typeface="Adobe Gothic Std B" panose="020B0800000000000000" pitchFamily="34" charset="-128"/>
            </a:endParaRPr>
          </a:p>
        </p:txBody>
      </p:sp>
      <p:pic>
        <p:nvPicPr>
          <p:cNvPr id="20" name="Graphic 19" descr="Kangaroo">
            <a:extLst>
              <a:ext uri="{FF2B5EF4-FFF2-40B4-BE49-F238E27FC236}">
                <a16:creationId xmlns:a16="http://schemas.microsoft.com/office/drawing/2014/main" id="{1E5C0EC5-E071-45A4-8A40-8B44C7894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784079" y="4962891"/>
            <a:ext cx="1895109" cy="1895109"/>
          </a:xfrm>
          <a:prstGeom prst="rect">
            <a:avLst/>
          </a:prstGeom>
        </p:spPr>
      </p:pic>
      <p:pic>
        <p:nvPicPr>
          <p:cNvPr id="22" name="Picture 21">
            <a:extLst>
              <a:ext uri="{FF2B5EF4-FFF2-40B4-BE49-F238E27FC236}">
                <a16:creationId xmlns:a16="http://schemas.microsoft.com/office/drawing/2014/main" id="{4CBF7D3D-B4D8-4697-9F53-8E8E83CD16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77402"/>
            <a:ext cx="259281" cy="259281"/>
          </a:xfrm>
          <a:prstGeom prst="ellipse">
            <a:avLst/>
          </a:prstGeom>
          <a:solidFill>
            <a:schemeClr val="bg1"/>
          </a:solidFill>
        </p:spPr>
      </p:pic>
      <p:pic>
        <p:nvPicPr>
          <p:cNvPr id="24" name="Picture 2" descr="cc logo">
            <a:extLst>
              <a:ext uri="{FF2B5EF4-FFF2-40B4-BE49-F238E27FC236}">
                <a16:creationId xmlns:a16="http://schemas.microsoft.com/office/drawing/2014/main" id="{DCFC1270-5DCA-4CB5-9647-AF66F30E851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80411"/>
            <a:ext cx="259281" cy="259281"/>
          </a:xfrm>
          <a:prstGeom prst="ellipse">
            <a:avLst/>
          </a:prstGeom>
          <a:solidFill>
            <a:schemeClr val="bg1"/>
          </a:solidFill>
        </p:spPr>
      </p:pic>
      <p:sp>
        <p:nvSpPr>
          <p:cNvPr id="26" name="TextBox 25">
            <a:extLst>
              <a:ext uri="{FF2B5EF4-FFF2-40B4-BE49-F238E27FC236}">
                <a16:creationId xmlns:a16="http://schemas.microsoft.com/office/drawing/2014/main" id="{4D09AFFB-4763-4D2A-AE44-B7A2E2C27FFD}"/>
              </a:ext>
            </a:extLst>
          </p:cNvPr>
          <p:cNvSpPr txBox="1"/>
          <p:nvPr/>
        </p:nvSpPr>
        <p:spPr>
          <a:xfrm>
            <a:off x="589722" y="6620487"/>
            <a:ext cx="6123006" cy="215444"/>
          </a:xfrm>
          <a:prstGeom prst="rect">
            <a:avLst/>
          </a:prstGeom>
          <a:noFill/>
        </p:spPr>
        <p:txBody>
          <a:bodyPr wrap="square">
            <a:spAutoFit/>
          </a:bodyPr>
          <a:lstStyle/>
          <a:p>
            <a:r>
              <a:rPr lang="en-IN" sz="800" b="1" dirty="0"/>
              <a:t>Credits: MS</a:t>
            </a:r>
            <a:r>
              <a:rPr lang="en-IN" sz="800" dirty="0"/>
              <a:t> PowerPoint Icons</a:t>
            </a:r>
          </a:p>
        </p:txBody>
      </p:sp>
      <p:pic>
        <p:nvPicPr>
          <p:cNvPr id="5" name="Picture 4">
            <a:extLst>
              <a:ext uri="{FF2B5EF4-FFF2-40B4-BE49-F238E27FC236}">
                <a16:creationId xmlns:a16="http://schemas.microsoft.com/office/drawing/2014/main" id="{04C5EC60-9B0F-4959-AD42-B32A5950C8EE}"/>
              </a:ext>
            </a:extLst>
          </p:cNvPr>
          <p:cNvPicPr>
            <a:picLocks noChangeAspect="1"/>
          </p:cNvPicPr>
          <p:nvPr/>
        </p:nvPicPr>
        <p:blipFill>
          <a:blip r:embed="rId9"/>
          <a:stretch>
            <a:fillRect/>
          </a:stretch>
        </p:blipFill>
        <p:spPr>
          <a:xfrm>
            <a:off x="478049" y="1427536"/>
            <a:ext cx="11235902" cy="4298053"/>
          </a:xfrm>
          <a:prstGeom prst="rect">
            <a:avLst/>
          </a:prstGeom>
        </p:spPr>
      </p:pic>
    </p:spTree>
    <p:extLst>
      <p:ext uri="{BB962C8B-B14F-4D97-AF65-F5344CB8AC3E}">
        <p14:creationId xmlns:p14="http://schemas.microsoft.com/office/powerpoint/2010/main" val="231462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0F6DDE23-79DB-47AD-936B-24A77739707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13E73FCB-FD48-4503-A9AB-3DF333782141}"/>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1455399-7B96-4AD1-86F9-3F0D98FA43CC}"/>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9FE10E3-F5BF-42C7-861F-C130BB6FF82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35" name="Title 1">
            <a:extLst>
              <a:ext uri="{FF2B5EF4-FFF2-40B4-BE49-F238E27FC236}">
                <a16:creationId xmlns:a16="http://schemas.microsoft.com/office/drawing/2014/main" id="{64D6566E-5B3B-498A-BE23-EAAA4F86B1A1}"/>
              </a:ext>
            </a:extLst>
          </p:cNvPr>
          <p:cNvSpPr txBox="1">
            <a:spLocks/>
          </p:cNvSpPr>
          <p:nvPr/>
        </p:nvSpPr>
        <p:spPr>
          <a:xfrm>
            <a:off x="0" y="91753"/>
            <a:ext cx="11721889" cy="1189049"/>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anose="020B0604020202020204" pitchFamily="34" charset="0"/>
              </a:rPr>
              <a:t>Getting Results</a:t>
            </a:r>
            <a:endParaRPr lang="en-IN" sz="3600" dirty="0">
              <a:latin typeface="+mn-lt"/>
            </a:endParaRPr>
          </a:p>
        </p:txBody>
      </p:sp>
      <p:sp>
        <p:nvSpPr>
          <p:cNvPr id="7172" name="TextBox 7171">
            <a:extLst>
              <a:ext uri="{FF2B5EF4-FFF2-40B4-BE49-F238E27FC236}">
                <a16:creationId xmlns:a16="http://schemas.microsoft.com/office/drawing/2014/main" id="{4FD9A7CA-7030-4B1F-8E0E-B9EC760F45F7}"/>
              </a:ext>
            </a:extLst>
          </p:cNvPr>
          <p:cNvSpPr txBox="1"/>
          <p:nvPr/>
        </p:nvSpPr>
        <p:spPr>
          <a:xfrm>
            <a:off x="524011" y="6595855"/>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a:t>
            </a:r>
            <a:endParaRPr lang="en-IN" sz="800" dirty="0"/>
          </a:p>
        </p:txBody>
      </p:sp>
      <p:pic>
        <p:nvPicPr>
          <p:cNvPr id="7173" name="Picture 2" descr="cc logo">
            <a:extLst>
              <a:ext uri="{FF2B5EF4-FFF2-40B4-BE49-F238E27FC236}">
                <a16:creationId xmlns:a16="http://schemas.microsoft.com/office/drawing/2014/main" id="{EA496BF0-9AC4-463C-852F-0743C45D86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174" name="Picture 7173">
            <a:extLst>
              <a:ext uri="{FF2B5EF4-FFF2-40B4-BE49-F238E27FC236}">
                <a16:creationId xmlns:a16="http://schemas.microsoft.com/office/drawing/2014/main" id="{290A565A-39AE-48EB-A5D8-3F8EAAA2EF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48953"/>
            <a:ext cx="259281" cy="259281"/>
          </a:xfrm>
          <a:prstGeom prst="ellipse">
            <a:avLst/>
          </a:prstGeom>
          <a:solidFill>
            <a:schemeClr val="bg1"/>
          </a:solidFill>
        </p:spPr>
      </p:pic>
      <p:pic>
        <p:nvPicPr>
          <p:cNvPr id="3" name="Picture 2">
            <a:extLst>
              <a:ext uri="{FF2B5EF4-FFF2-40B4-BE49-F238E27FC236}">
                <a16:creationId xmlns:a16="http://schemas.microsoft.com/office/drawing/2014/main" id="{59AB14CF-1D30-4485-9A29-EBD6544C968F}"/>
              </a:ext>
            </a:extLst>
          </p:cNvPr>
          <p:cNvPicPr>
            <a:picLocks noChangeAspect="1"/>
          </p:cNvPicPr>
          <p:nvPr/>
        </p:nvPicPr>
        <p:blipFill>
          <a:blip r:embed="rId7"/>
          <a:stretch>
            <a:fillRect/>
          </a:stretch>
        </p:blipFill>
        <p:spPr>
          <a:xfrm>
            <a:off x="396526" y="1502497"/>
            <a:ext cx="11217612" cy="3853006"/>
          </a:xfrm>
          <a:prstGeom prst="rect">
            <a:avLst/>
          </a:prstGeom>
        </p:spPr>
      </p:pic>
    </p:spTree>
    <p:extLst>
      <p:ext uri="{BB962C8B-B14F-4D97-AF65-F5344CB8AC3E}">
        <p14:creationId xmlns:p14="http://schemas.microsoft.com/office/powerpoint/2010/main" val="4172967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52AD78-435C-468F-916A-83D2A4E19627}"/>
              </a:ext>
            </a:extLst>
          </p:cNvPr>
          <p:cNvSpPr txBox="1">
            <a:spLocks/>
          </p:cNvSpPr>
          <p:nvPr/>
        </p:nvSpPr>
        <p:spPr>
          <a:xfrm>
            <a:off x="0" y="-19594"/>
            <a:ext cx="5644726" cy="88849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We work in the open </a:t>
            </a:r>
            <a:endParaRPr lang="en-IN" sz="2800" dirty="0">
              <a:latin typeface="+mn-lt"/>
            </a:endParaRPr>
          </a:p>
        </p:txBody>
      </p:sp>
      <p:sp>
        <p:nvSpPr>
          <p:cNvPr id="15" name="TextBox 14">
            <a:extLst>
              <a:ext uri="{FF2B5EF4-FFF2-40B4-BE49-F238E27FC236}">
                <a16:creationId xmlns:a16="http://schemas.microsoft.com/office/drawing/2014/main" id="{7636BCAC-6A4D-4F8A-AAFE-B28BF1297338}"/>
              </a:ext>
            </a:extLst>
          </p:cNvPr>
          <p:cNvSpPr txBox="1"/>
          <p:nvPr/>
        </p:nvSpPr>
        <p:spPr>
          <a:xfrm>
            <a:off x="397266" y="881494"/>
            <a:ext cx="4542700" cy="1891287"/>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2000" dirty="0"/>
              <a:t>Meet Biweekly (virtually): </a:t>
            </a:r>
          </a:p>
          <a:p>
            <a:pPr>
              <a:lnSpc>
                <a:spcPct val="150000"/>
              </a:lnSpc>
            </a:pPr>
            <a:r>
              <a:rPr lang="en-US" sz="2000" b="1" dirty="0">
                <a:solidFill>
                  <a:srgbClr val="C00000"/>
                </a:solidFill>
              </a:rPr>
              <a:t>        Abuzz with Ideas</a:t>
            </a:r>
            <a:r>
              <a:rPr lang="en-US" sz="2000" dirty="0">
                <a:solidFill>
                  <a:srgbClr val="C00000"/>
                </a:solidFill>
              </a:rPr>
              <a:t> </a:t>
            </a:r>
          </a:p>
          <a:p>
            <a:pPr marL="457200" indent="-457200">
              <a:lnSpc>
                <a:spcPct val="150000"/>
              </a:lnSpc>
              <a:buFont typeface="Wingdings" panose="05000000000000000000" pitchFamily="2" charset="2"/>
              <a:buChar char="ü"/>
            </a:pPr>
            <a:r>
              <a:rPr lang="en-IN" sz="2000" dirty="0"/>
              <a:t>Update our progress</a:t>
            </a:r>
          </a:p>
          <a:p>
            <a:pPr>
              <a:lnSpc>
                <a:spcPct val="150000"/>
              </a:lnSpc>
            </a:pPr>
            <a:r>
              <a:rPr lang="en-IN" sz="2000" b="1" dirty="0">
                <a:solidFill>
                  <a:srgbClr val="0070C0"/>
                </a:solidFill>
              </a:rPr>
              <a:t>        </a:t>
            </a:r>
            <a:r>
              <a:rPr lang="en-IN" sz="2000" b="1" dirty="0">
                <a:solidFill>
                  <a:srgbClr val="C00000"/>
                </a:solidFill>
              </a:rPr>
              <a:t>Show it to the World </a:t>
            </a:r>
          </a:p>
        </p:txBody>
      </p:sp>
      <p:pic>
        <p:nvPicPr>
          <p:cNvPr id="4" name="Picture 2" descr="cc logo">
            <a:extLst>
              <a:ext uri="{FF2B5EF4-FFF2-40B4-BE49-F238E27FC236}">
                <a16:creationId xmlns:a16="http://schemas.microsoft.com/office/drawing/2014/main" id="{1C118623-5FE2-4F00-85D7-340898B3B3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55066" y="6555176"/>
            <a:ext cx="259281" cy="259281"/>
          </a:xfrm>
          <a:prstGeom prst="ellipse">
            <a:avLst/>
          </a:prstGeom>
          <a:solidFill>
            <a:schemeClr val="bg1"/>
          </a:solidFill>
        </p:spPr>
      </p:pic>
      <p:pic>
        <p:nvPicPr>
          <p:cNvPr id="5" name="Picture 4">
            <a:extLst>
              <a:ext uri="{FF2B5EF4-FFF2-40B4-BE49-F238E27FC236}">
                <a16:creationId xmlns:a16="http://schemas.microsoft.com/office/drawing/2014/main" id="{38376364-63B3-485D-8A2B-26B1C8709F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4347" y="6551415"/>
            <a:ext cx="259281" cy="259281"/>
          </a:xfrm>
          <a:prstGeom prst="ellipse">
            <a:avLst/>
          </a:prstGeom>
          <a:solidFill>
            <a:schemeClr val="bg1"/>
          </a:solidFill>
        </p:spPr>
      </p:pic>
      <p:pic>
        <p:nvPicPr>
          <p:cNvPr id="13" name="Graphic 12" descr="Group brainstorm">
            <a:extLst>
              <a:ext uri="{FF2B5EF4-FFF2-40B4-BE49-F238E27FC236}">
                <a16:creationId xmlns:a16="http://schemas.microsoft.com/office/drawing/2014/main" id="{62E054FF-1B20-4A6D-B7E5-C6C40CFBC9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7060" y="2432572"/>
            <a:ext cx="1360346" cy="1360346"/>
          </a:xfrm>
          <a:prstGeom prst="rect">
            <a:avLst/>
          </a:prstGeom>
        </p:spPr>
      </p:pic>
      <p:sp>
        <p:nvSpPr>
          <p:cNvPr id="20" name="TextBox 19">
            <a:extLst>
              <a:ext uri="{FF2B5EF4-FFF2-40B4-BE49-F238E27FC236}">
                <a16:creationId xmlns:a16="http://schemas.microsoft.com/office/drawing/2014/main" id="{D0F5422C-AE29-41C6-BCE8-B06CFC4D00CC}"/>
              </a:ext>
            </a:extLst>
          </p:cNvPr>
          <p:cNvSpPr txBox="1"/>
          <p:nvPr/>
        </p:nvSpPr>
        <p:spPr>
          <a:xfrm>
            <a:off x="589722" y="6620487"/>
            <a:ext cx="6123006" cy="215444"/>
          </a:xfrm>
          <a:prstGeom prst="rect">
            <a:avLst/>
          </a:prstGeom>
          <a:noFill/>
        </p:spPr>
        <p:txBody>
          <a:bodyPr wrap="square">
            <a:spAutoFit/>
          </a:bodyPr>
          <a:lstStyle/>
          <a:p>
            <a:r>
              <a:rPr lang="en-IN" sz="800" b="1" dirty="0"/>
              <a:t>Credits: MS</a:t>
            </a:r>
            <a:r>
              <a:rPr lang="en-IN" sz="800" dirty="0"/>
              <a:t> PowerPoint Icons</a:t>
            </a:r>
          </a:p>
        </p:txBody>
      </p:sp>
      <p:pic>
        <p:nvPicPr>
          <p:cNvPr id="19" name="Picture 18">
            <a:extLst>
              <a:ext uri="{FF2B5EF4-FFF2-40B4-BE49-F238E27FC236}">
                <a16:creationId xmlns:a16="http://schemas.microsoft.com/office/drawing/2014/main" id="{63F75459-8A38-4B46-B2B1-4F8CBCFE4F22}"/>
              </a:ext>
            </a:extLst>
          </p:cNvPr>
          <p:cNvPicPr>
            <a:picLocks noChangeAspect="1"/>
          </p:cNvPicPr>
          <p:nvPr/>
        </p:nvPicPr>
        <p:blipFill rotWithShape="1">
          <a:blip r:embed="rId9"/>
          <a:srcRect b="1379"/>
          <a:stretch/>
        </p:blipFill>
        <p:spPr>
          <a:xfrm>
            <a:off x="280536" y="-19594"/>
            <a:ext cx="11891123" cy="6877594"/>
          </a:xfrm>
          <a:prstGeom prst="rect">
            <a:avLst/>
          </a:prstGeom>
        </p:spPr>
      </p:pic>
    </p:spTree>
    <p:extLst>
      <p:ext uri="{BB962C8B-B14F-4D97-AF65-F5344CB8AC3E}">
        <p14:creationId xmlns:p14="http://schemas.microsoft.com/office/powerpoint/2010/main" val="4028634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8AFA-474E-4C0D-BBB7-93EC96032B27}"/>
              </a:ext>
            </a:extLst>
          </p:cNvPr>
          <p:cNvSpPr>
            <a:spLocks noGrp="1"/>
          </p:cNvSpPr>
          <p:nvPr>
            <p:ph type="title"/>
          </p:nvPr>
        </p:nvSpPr>
        <p:spPr>
          <a:xfrm>
            <a:off x="966749" y="221141"/>
            <a:ext cx="10515600" cy="948683"/>
          </a:xfrm>
        </p:spPr>
        <p:txBody>
          <a:bodyPr>
            <a:normAutofit/>
          </a:bodyPr>
          <a:lstStyle/>
          <a:p>
            <a:r>
              <a:rPr lang="en-US" sz="4800" b="1" dirty="0">
                <a:solidFill>
                  <a:srgbClr val="F68212"/>
                </a:solidFill>
                <a:latin typeface="Arial" panose="020B0604020202020204" pitchFamily="34" charset="0"/>
                <a:cs typeface="Arial" panose="020B0604020202020204" pitchFamily="34" charset="0"/>
              </a:rPr>
              <a:t>Mini Projects </a:t>
            </a:r>
            <a:r>
              <a:rPr lang="en-US" sz="2800" dirty="0">
                <a:latin typeface="+mn-lt"/>
                <a:cs typeface="Arial" panose="020B0604020202020204" pitchFamily="34" charset="0"/>
              </a:rPr>
              <a:t>for g</a:t>
            </a:r>
            <a:r>
              <a:rPr lang="en-US" sz="2800" dirty="0">
                <a:latin typeface="+mn-lt"/>
              </a:rPr>
              <a:t>athering insights </a:t>
            </a:r>
            <a:endParaRPr lang="en-IN" sz="2800" dirty="0">
              <a:latin typeface="+mn-lt"/>
            </a:endParaRPr>
          </a:p>
        </p:txBody>
      </p:sp>
      <p:sp>
        <p:nvSpPr>
          <p:cNvPr id="7" name="TextBox 6">
            <a:extLst>
              <a:ext uri="{FF2B5EF4-FFF2-40B4-BE49-F238E27FC236}">
                <a16:creationId xmlns:a16="http://schemas.microsoft.com/office/drawing/2014/main" id="{7B2646BB-2C5D-4267-A091-FA19EE6F8E17}"/>
              </a:ext>
            </a:extLst>
          </p:cNvPr>
          <p:cNvSpPr txBox="1"/>
          <p:nvPr/>
        </p:nvSpPr>
        <p:spPr>
          <a:xfrm>
            <a:off x="8243786" y="2871324"/>
            <a:ext cx="3464477" cy="1754326"/>
          </a:xfrm>
          <a:prstGeom prst="rect">
            <a:avLst/>
          </a:prstGeom>
          <a:noFill/>
        </p:spPr>
        <p:txBody>
          <a:bodyPr wrap="square">
            <a:spAutoFit/>
          </a:bodyPr>
          <a:lstStyle/>
          <a:p>
            <a:pPr algn="ctr"/>
            <a:r>
              <a:rPr lang="en-IN" sz="5400" b="1" dirty="0">
                <a:solidFill>
                  <a:srgbClr val="C00000"/>
                </a:solidFill>
              </a:rPr>
              <a:t>Viral </a:t>
            </a:r>
          </a:p>
          <a:p>
            <a:pPr algn="ctr"/>
            <a:r>
              <a:rPr lang="en-IN" sz="5400" b="1" dirty="0">
                <a:solidFill>
                  <a:srgbClr val="C00000"/>
                </a:solidFill>
              </a:rPr>
              <a:t>Epidemics</a:t>
            </a:r>
          </a:p>
        </p:txBody>
      </p:sp>
      <p:sp>
        <p:nvSpPr>
          <p:cNvPr id="13" name="Right Brace 12">
            <a:extLst>
              <a:ext uri="{FF2B5EF4-FFF2-40B4-BE49-F238E27FC236}">
                <a16:creationId xmlns:a16="http://schemas.microsoft.com/office/drawing/2014/main" id="{66F062F5-B56F-4799-8C9F-F40775E8EA72}"/>
              </a:ext>
            </a:extLst>
          </p:cNvPr>
          <p:cNvSpPr/>
          <p:nvPr/>
        </p:nvSpPr>
        <p:spPr>
          <a:xfrm>
            <a:off x="8172814" y="1263377"/>
            <a:ext cx="312503" cy="4743714"/>
          </a:xfrm>
          <a:prstGeom prst="righ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D8F082-3C26-454D-B6E9-10374BA737E1}"/>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1400526A-D329-4175-B7A5-7E056044E4DB}"/>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4DA44655-F178-4EA3-A58C-775F65B4537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B46FCB3-FB86-433B-B4D8-BC2F58FA6B66}"/>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3DF5EAFF-B6DC-434A-8277-859764B15E3C}"/>
              </a:ext>
            </a:extLst>
          </p:cNvPr>
          <p:cNvSpPr txBox="1"/>
          <p:nvPr/>
        </p:nvSpPr>
        <p:spPr>
          <a:xfrm>
            <a:off x="869929" y="6585311"/>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endParaRPr lang="en-IN" sz="800" dirty="0"/>
          </a:p>
        </p:txBody>
      </p:sp>
      <p:pic>
        <p:nvPicPr>
          <p:cNvPr id="25" name="Picture 2" descr="cc logo">
            <a:extLst>
              <a:ext uri="{FF2B5EF4-FFF2-40B4-BE49-F238E27FC236}">
                <a16:creationId xmlns:a16="http://schemas.microsoft.com/office/drawing/2014/main" id="{45B887CC-05F6-4974-9E03-0D1C51331B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2247" y="6541474"/>
            <a:ext cx="259281" cy="259281"/>
          </a:xfrm>
          <a:prstGeom prst="ellipse">
            <a:avLst/>
          </a:prstGeom>
          <a:solidFill>
            <a:schemeClr val="bg1"/>
          </a:solidFill>
        </p:spPr>
      </p:pic>
      <p:pic>
        <p:nvPicPr>
          <p:cNvPr id="27" name="Picture 26">
            <a:extLst>
              <a:ext uri="{FF2B5EF4-FFF2-40B4-BE49-F238E27FC236}">
                <a16:creationId xmlns:a16="http://schemas.microsoft.com/office/drawing/2014/main" id="{DF19A96B-BEC5-41CC-B2A2-247A6E513DD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31528" y="6537713"/>
            <a:ext cx="259281" cy="259281"/>
          </a:xfrm>
          <a:prstGeom prst="ellipse">
            <a:avLst/>
          </a:prstGeom>
          <a:solidFill>
            <a:schemeClr val="bg1"/>
          </a:solidFill>
        </p:spPr>
      </p:pic>
      <p:pic>
        <p:nvPicPr>
          <p:cNvPr id="49" name="Picture 48">
            <a:extLst>
              <a:ext uri="{FF2B5EF4-FFF2-40B4-BE49-F238E27FC236}">
                <a16:creationId xmlns:a16="http://schemas.microsoft.com/office/drawing/2014/main" id="{616BE5E0-CDFB-4D7E-9916-51199B9F2451}"/>
              </a:ext>
            </a:extLst>
          </p:cNvPr>
          <p:cNvPicPr>
            <a:picLocks noChangeAspect="1"/>
          </p:cNvPicPr>
          <p:nvPr/>
        </p:nvPicPr>
        <p:blipFill>
          <a:blip r:embed="rId6"/>
          <a:stretch>
            <a:fillRect/>
          </a:stretch>
        </p:blipFill>
        <p:spPr>
          <a:xfrm>
            <a:off x="347281" y="1273824"/>
            <a:ext cx="7663336" cy="4743099"/>
          </a:xfrm>
          <a:prstGeom prst="rect">
            <a:avLst/>
          </a:prstGeom>
        </p:spPr>
      </p:pic>
    </p:spTree>
    <p:extLst>
      <p:ext uri="{BB962C8B-B14F-4D97-AF65-F5344CB8AC3E}">
        <p14:creationId xmlns:p14="http://schemas.microsoft.com/office/powerpoint/2010/main" val="142220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484FFBF-9979-461F-A827-403EAC1293AA}"/>
              </a:ext>
            </a:extLst>
          </p:cNvPr>
          <p:cNvSpPr txBox="1"/>
          <p:nvPr/>
        </p:nvSpPr>
        <p:spPr>
          <a:xfrm>
            <a:off x="721404" y="6581343"/>
            <a:ext cx="3441001" cy="215444"/>
          </a:xfrm>
          <a:prstGeom prst="rect">
            <a:avLst/>
          </a:prstGeom>
          <a:noFill/>
        </p:spPr>
        <p:txBody>
          <a:bodyPr wrap="square" rtlCol="0">
            <a:spAutoFit/>
          </a:bodyPr>
          <a:lstStyle/>
          <a:p>
            <a:r>
              <a:rPr lang="en-US" sz="800" b="1" i="0" dirty="0">
                <a:solidFill>
                  <a:srgbClr val="1D1C1D"/>
                </a:solidFill>
                <a:effectLst/>
                <a:latin typeface="Slack-Lato"/>
              </a:rPr>
              <a:t>Credits</a:t>
            </a:r>
            <a:r>
              <a:rPr lang="en-US" sz="800" b="0" i="0" dirty="0">
                <a:solidFill>
                  <a:srgbClr val="1D1C1D"/>
                </a:solidFill>
                <a:effectLst/>
                <a:latin typeface="Slack-Lato"/>
              </a:rPr>
              <a:t>: MS PowerPoint Stock Images; MS PowerPoint Icons; </a:t>
            </a:r>
            <a:endParaRPr lang="en-IN" sz="800" dirty="0"/>
          </a:p>
        </p:txBody>
      </p:sp>
      <p:pic>
        <p:nvPicPr>
          <p:cNvPr id="2" name="Picture 2" descr="cc logo">
            <a:extLst>
              <a:ext uri="{FF2B5EF4-FFF2-40B4-BE49-F238E27FC236}">
                <a16:creationId xmlns:a16="http://schemas.microsoft.com/office/drawing/2014/main" id="{538444CC-DCBE-47BE-92CC-2F2DD77AE0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02513" y="6537506"/>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992ECD54-2059-4340-9289-366DC6FD02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37069" y="6537506"/>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7B786CD-4DB3-4584-A968-A46D8E5E64BE}"/>
              </a:ext>
            </a:extLst>
          </p:cNvPr>
          <p:cNvPicPr>
            <a:picLocks noChangeAspect="1"/>
          </p:cNvPicPr>
          <p:nvPr/>
        </p:nvPicPr>
        <p:blipFill>
          <a:blip r:embed="rId7"/>
          <a:stretch>
            <a:fillRect/>
          </a:stretch>
        </p:blipFill>
        <p:spPr>
          <a:xfrm>
            <a:off x="4526929" y="4332988"/>
            <a:ext cx="1556914" cy="1149310"/>
          </a:xfrm>
          <a:prstGeom prst="rect">
            <a:avLst/>
          </a:prstGeom>
        </p:spPr>
      </p:pic>
      <p:pic>
        <p:nvPicPr>
          <p:cNvPr id="43" name="Picture 42">
            <a:extLst>
              <a:ext uri="{FF2B5EF4-FFF2-40B4-BE49-F238E27FC236}">
                <a16:creationId xmlns:a16="http://schemas.microsoft.com/office/drawing/2014/main" id="{988277E8-BD99-4E2F-B2C4-7CCD4C57A108}"/>
              </a:ext>
            </a:extLst>
          </p:cNvPr>
          <p:cNvPicPr>
            <a:picLocks noChangeAspect="1"/>
          </p:cNvPicPr>
          <p:nvPr/>
        </p:nvPicPr>
        <p:blipFill>
          <a:blip r:embed="rId8"/>
          <a:stretch>
            <a:fillRect/>
          </a:stretch>
        </p:blipFill>
        <p:spPr>
          <a:xfrm>
            <a:off x="0" y="0"/>
            <a:ext cx="11719453" cy="6858000"/>
          </a:xfrm>
          <a:prstGeom prst="rect">
            <a:avLst/>
          </a:prstGeom>
        </p:spPr>
      </p:pic>
      <p:pic>
        <p:nvPicPr>
          <p:cNvPr id="47" name="Picture 46">
            <a:extLst>
              <a:ext uri="{FF2B5EF4-FFF2-40B4-BE49-F238E27FC236}">
                <a16:creationId xmlns:a16="http://schemas.microsoft.com/office/drawing/2014/main" id="{EF7ECFB2-A10C-4451-B6EF-6A5C8EAEED7E}"/>
              </a:ext>
            </a:extLst>
          </p:cNvPr>
          <p:cNvPicPr>
            <a:picLocks noChangeAspect="1"/>
          </p:cNvPicPr>
          <p:nvPr/>
        </p:nvPicPr>
        <p:blipFill>
          <a:blip r:embed="rId9"/>
          <a:stretch>
            <a:fillRect/>
          </a:stretch>
        </p:blipFill>
        <p:spPr>
          <a:xfrm>
            <a:off x="11719453" y="0"/>
            <a:ext cx="472547" cy="6858000"/>
          </a:xfrm>
          <a:prstGeom prst="rect">
            <a:avLst/>
          </a:prstGeom>
        </p:spPr>
      </p:pic>
    </p:spTree>
    <p:extLst>
      <p:ext uri="{BB962C8B-B14F-4D97-AF65-F5344CB8AC3E}">
        <p14:creationId xmlns:p14="http://schemas.microsoft.com/office/powerpoint/2010/main" val="1928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6040A275-208A-4E90-BF1B-7AFAA4ECF34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D291B4BD-5EDD-4095-8476-DB1220C3D9FD}"/>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4CD85D58-22EA-4582-B763-45311356560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28BF944-27E5-453E-9DEE-3999AFED765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9EE1BB21-34FC-4675-9032-0106FCA37A6C}"/>
              </a:ext>
            </a:extLst>
          </p:cNvPr>
          <p:cNvSpPr>
            <a:spLocks noGrp="1"/>
          </p:cNvSpPr>
          <p:nvPr>
            <p:ph type="title"/>
          </p:nvPr>
        </p:nvSpPr>
        <p:spPr>
          <a:xfrm>
            <a:off x="0" y="39329"/>
            <a:ext cx="11708263" cy="1036230"/>
          </a:xfrm>
        </p:spPr>
        <p:txBody>
          <a:bodyPr>
            <a:normAutofit/>
          </a:bodyPr>
          <a:lstStyle/>
          <a:p>
            <a:pPr algn="ctr"/>
            <a:r>
              <a:rPr lang="en-US" sz="4000" b="1" dirty="0">
                <a:latin typeface="+mn-lt"/>
                <a:cs typeface="Arial" panose="020B0604020202020204" pitchFamily="34" charset="0"/>
              </a:rPr>
              <a:t>Multi-dictionary search dashboard</a:t>
            </a:r>
            <a:endParaRPr lang="en-IN" sz="4000" dirty="0">
              <a:latin typeface="+mn-lt"/>
            </a:endParaRPr>
          </a:p>
        </p:txBody>
      </p:sp>
      <p:pic>
        <p:nvPicPr>
          <p:cNvPr id="27" name="Picture 2" descr="cc logo">
            <a:extLst>
              <a:ext uri="{FF2B5EF4-FFF2-40B4-BE49-F238E27FC236}">
                <a16:creationId xmlns:a16="http://schemas.microsoft.com/office/drawing/2014/main" id="{59A1D528-58EC-416D-898B-21370C7853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37645" y="6559391"/>
            <a:ext cx="259281" cy="259281"/>
          </a:xfrm>
          <a:prstGeom prst="ellipse">
            <a:avLst/>
          </a:prstGeom>
          <a:solidFill>
            <a:schemeClr val="bg1"/>
          </a:solidFill>
        </p:spPr>
      </p:pic>
      <p:pic>
        <p:nvPicPr>
          <p:cNvPr id="29" name="Picture 28">
            <a:extLst>
              <a:ext uri="{FF2B5EF4-FFF2-40B4-BE49-F238E27FC236}">
                <a16:creationId xmlns:a16="http://schemas.microsoft.com/office/drawing/2014/main" id="{7124C193-7E5B-4EA7-94F1-898639DE139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96926" y="6555630"/>
            <a:ext cx="259281" cy="259281"/>
          </a:xfrm>
          <a:prstGeom prst="ellipse">
            <a:avLst/>
          </a:prstGeom>
          <a:solidFill>
            <a:schemeClr val="bg1"/>
          </a:solidFill>
        </p:spPr>
      </p:pic>
      <p:pic>
        <p:nvPicPr>
          <p:cNvPr id="12" name="Picture 11">
            <a:extLst>
              <a:ext uri="{FF2B5EF4-FFF2-40B4-BE49-F238E27FC236}">
                <a16:creationId xmlns:a16="http://schemas.microsoft.com/office/drawing/2014/main" id="{C258DFEB-63BA-4F33-8211-29225471716B}"/>
              </a:ext>
            </a:extLst>
          </p:cNvPr>
          <p:cNvPicPr>
            <a:picLocks noChangeAspect="1"/>
          </p:cNvPicPr>
          <p:nvPr/>
        </p:nvPicPr>
        <p:blipFill rotWithShape="1">
          <a:blip r:embed="rId7"/>
          <a:srcRect r="16479"/>
          <a:stretch/>
        </p:blipFill>
        <p:spPr>
          <a:xfrm>
            <a:off x="1304632" y="1598528"/>
            <a:ext cx="9495927" cy="4510070"/>
          </a:xfrm>
          <a:prstGeom prst="rect">
            <a:avLst/>
          </a:prstGeom>
          <a:ln>
            <a:solidFill>
              <a:schemeClr val="tx1"/>
            </a:solidFill>
          </a:ln>
        </p:spPr>
      </p:pic>
      <p:sp>
        <p:nvSpPr>
          <p:cNvPr id="5" name="Arrow: Down 4">
            <a:extLst>
              <a:ext uri="{FF2B5EF4-FFF2-40B4-BE49-F238E27FC236}">
                <a16:creationId xmlns:a16="http://schemas.microsoft.com/office/drawing/2014/main" id="{6C389961-FA30-42A3-85EE-523FFCEB2316}"/>
              </a:ext>
            </a:extLst>
          </p:cNvPr>
          <p:cNvSpPr/>
          <p:nvPr/>
        </p:nvSpPr>
        <p:spPr>
          <a:xfrm>
            <a:off x="713381" y="1605799"/>
            <a:ext cx="580198" cy="4510069"/>
          </a:xfrm>
          <a:prstGeom prst="downArrow">
            <a:avLst/>
          </a:prstGeom>
          <a:solidFill>
            <a:srgbClr val="F9A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Articles</a:t>
            </a:r>
            <a:endParaRPr lang="en-IN" b="1" dirty="0">
              <a:solidFill>
                <a:schemeClr val="tx1"/>
              </a:solidFill>
            </a:endParaRPr>
          </a:p>
        </p:txBody>
      </p:sp>
      <p:sp>
        <p:nvSpPr>
          <p:cNvPr id="7" name="Rectangle 6">
            <a:extLst>
              <a:ext uri="{FF2B5EF4-FFF2-40B4-BE49-F238E27FC236}">
                <a16:creationId xmlns:a16="http://schemas.microsoft.com/office/drawing/2014/main" id="{EF9F5258-EAC5-4B26-AF31-9D5376F9CA41}"/>
              </a:ext>
            </a:extLst>
          </p:cNvPr>
          <p:cNvSpPr/>
          <p:nvPr/>
        </p:nvSpPr>
        <p:spPr>
          <a:xfrm>
            <a:off x="5853221" y="2950395"/>
            <a:ext cx="1295400" cy="75074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Right 5">
            <a:extLst>
              <a:ext uri="{FF2B5EF4-FFF2-40B4-BE49-F238E27FC236}">
                <a16:creationId xmlns:a16="http://schemas.microsoft.com/office/drawing/2014/main" id="{12B14641-F4D7-401C-B8CA-BE874867E563}"/>
              </a:ext>
            </a:extLst>
          </p:cNvPr>
          <p:cNvSpPr/>
          <p:nvPr/>
        </p:nvSpPr>
        <p:spPr>
          <a:xfrm>
            <a:off x="4181967" y="1099776"/>
            <a:ext cx="6628940" cy="474534"/>
          </a:xfrm>
          <a:prstGeom prst="rightArrow">
            <a:avLst/>
          </a:prstGeom>
          <a:solidFill>
            <a:srgbClr val="F9A9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Dictionaries </a:t>
            </a:r>
          </a:p>
        </p:txBody>
      </p:sp>
      <p:pic>
        <p:nvPicPr>
          <p:cNvPr id="4" name="Picture 3">
            <a:extLst>
              <a:ext uri="{FF2B5EF4-FFF2-40B4-BE49-F238E27FC236}">
                <a16:creationId xmlns:a16="http://schemas.microsoft.com/office/drawing/2014/main" id="{F2B940B8-72EA-4396-8703-948434AF4B6E}"/>
              </a:ext>
            </a:extLst>
          </p:cNvPr>
          <p:cNvPicPr>
            <a:picLocks noChangeAspect="1"/>
          </p:cNvPicPr>
          <p:nvPr/>
        </p:nvPicPr>
        <p:blipFill>
          <a:blip r:embed="rId8"/>
          <a:stretch>
            <a:fillRect/>
          </a:stretch>
        </p:blipFill>
        <p:spPr>
          <a:xfrm>
            <a:off x="5170495" y="2533172"/>
            <a:ext cx="2991648" cy="1791656"/>
          </a:xfrm>
          <a:prstGeom prst="rect">
            <a:avLst/>
          </a:prstGeom>
        </p:spPr>
      </p:pic>
    </p:spTree>
    <p:extLst>
      <p:ext uri="{BB962C8B-B14F-4D97-AF65-F5344CB8AC3E}">
        <p14:creationId xmlns:p14="http://schemas.microsoft.com/office/powerpoint/2010/main" val="12658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08D9-5173-4041-A69F-8C879F562983}"/>
              </a:ext>
            </a:extLst>
          </p:cNvPr>
          <p:cNvSpPr>
            <a:spLocks noGrp="1"/>
          </p:cNvSpPr>
          <p:nvPr>
            <p:ph type="title"/>
          </p:nvPr>
        </p:nvSpPr>
        <p:spPr>
          <a:xfrm>
            <a:off x="29493" y="246324"/>
            <a:ext cx="11687197" cy="847528"/>
          </a:xfrm>
        </p:spPr>
        <p:txBody>
          <a:bodyPr>
            <a:normAutofit/>
          </a:bodyPr>
          <a:lstStyle/>
          <a:p>
            <a:pPr algn="ctr"/>
            <a:r>
              <a:rPr lang="en-US" sz="5400" b="1" dirty="0">
                <a:latin typeface="+mn-lt"/>
                <a:cs typeface="Arial" panose="020B0604020202020204" pitchFamily="34" charset="0"/>
              </a:rPr>
              <a:t>Commonest Terms </a:t>
            </a:r>
            <a:endParaRPr lang="en-IN" sz="5400" b="1" dirty="0">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1D5E765F-4885-41FB-8D17-4596A58864CE}"/>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F732C11F-CA74-46EA-951A-B9B635855E2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D97C4B3-4041-4355-827A-8A62B7B3E3F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4145D29-1F20-40B0-91B0-EF89A6D5F83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7" name="Picture 2" descr="cc logo">
            <a:extLst>
              <a:ext uri="{FF2B5EF4-FFF2-40B4-BE49-F238E27FC236}">
                <a16:creationId xmlns:a16="http://schemas.microsoft.com/office/drawing/2014/main" id="{9237B982-3BFD-44EE-A179-24B8D27960F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9" name="Picture 18">
            <a:extLst>
              <a:ext uri="{FF2B5EF4-FFF2-40B4-BE49-F238E27FC236}">
                <a16:creationId xmlns:a16="http://schemas.microsoft.com/office/drawing/2014/main" id="{BFB8EF50-79DB-4CCD-AB8E-1CA72A2EFB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3" name="Picture 12">
            <a:extLst>
              <a:ext uri="{FF2B5EF4-FFF2-40B4-BE49-F238E27FC236}">
                <a16:creationId xmlns:a16="http://schemas.microsoft.com/office/drawing/2014/main" id="{49F0B1CC-AB4E-4D95-9C14-FE6213CA25DD}"/>
              </a:ext>
            </a:extLst>
          </p:cNvPr>
          <p:cNvPicPr>
            <a:picLocks noChangeAspect="1"/>
          </p:cNvPicPr>
          <p:nvPr/>
        </p:nvPicPr>
        <p:blipFill>
          <a:blip r:embed="rId7"/>
          <a:stretch>
            <a:fillRect/>
          </a:stretch>
        </p:blipFill>
        <p:spPr>
          <a:xfrm>
            <a:off x="2352731" y="1157510"/>
            <a:ext cx="7486537" cy="5334462"/>
          </a:xfrm>
          <a:prstGeom prst="rect">
            <a:avLst/>
          </a:prstGeom>
        </p:spPr>
      </p:pic>
    </p:spTree>
    <p:extLst>
      <p:ext uri="{BB962C8B-B14F-4D97-AF65-F5344CB8AC3E}">
        <p14:creationId xmlns:p14="http://schemas.microsoft.com/office/powerpoint/2010/main" val="3492661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33867" y="203541"/>
            <a:ext cx="11708264" cy="6463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What repositories tell us!</a:t>
            </a:r>
            <a:endParaRPr lang="en-IN" dirty="0">
              <a:latin typeface="+mn-lt"/>
            </a:endParaRPr>
          </a:p>
        </p:txBody>
      </p:sp>
      <p:graphicFrame>
        <p:nvGraphicFramePr>
          <p:cNvPr id="10" name="Chart 9">
            <a:extLst>
              <a:ext uri="{FF2B5EF4-FFF2-40B4-BE49-F238E27FC236}">
                <a16:creationId xmlns:a16="http://schemas.microsoft.com/office/drawing/2014/main" id="{58CE3455-D418-4FF1-B12D-BFAD5BC02CDD}"/>
              </a:ext>
            </a:extLst>
          </p:cNvPr>
          <p:cNvGraphicFramePr>
            <a:graphicFrameLocks/>
          </p:cNvGraphicFramePr>
          <p:nvPr>
            <p:extLst>
              <p:ext uri="{D42A27DB-BD31-4B8C-83A1-F6EECF244321}">
                <p14:modId xmlns:p14="http://schemas.microsoft.com/office/powerpoint/2010/main" val="4098763809"/>
              </p:ext>
            </p:extLst>
          </p:nvPr>
        </p:nvGraphicFramePr>
        <p:xfrm>
          <a:off x="903114" y="1867135"/>
          <a:ext cx="10385769" cy="445464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2ED499C-393B-4FA1-A68C-70050E57B5B3}"/>
              </a:ext>
            </a:extLst>
          </p:cNvPr>
          <p:cNvSpPr txBox="1"/>
          <p:nvPr/>
        </p:nvSpPr>
        <p:spPr>
          <a:xfrm>
            <a:off x="6463745" y="1636302"/>
            <a:ext cx="4537275" cy="461665"/>
          </a:xfrm>
          <a:prstGeom prst="rect">
            <a:avLst/>
          </a:prstGeom>
          <a:solidFill>
            <a:schemeClr val="accent4">
              <a:lumMod val="20000"/>
              <a:lumOff val="80000"/>
            </a:schemeClr>
          </a:solidFill>
        </p:spPr>
        <p:txBody>
          <a:bodyPr wrap="square" rtlCol="0">
            <a:spAutoFit/>
          </a:bodyPr>
          <a:lstStyle/>
          <a:p>
            <a:pPr algn="ctr"/>
            <a:r>
              <a:rPr lang="en-US" sz="2400" b="1" dirty="0"/>
              <a:t>Viral Diseases in India </a:t>
            </a:r>
            <a:endParaRPr lang="en-IN" sz="2400" b="1" dirty="0"/>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2" name="Picture 2" descr="cc logo">
            <a:extLst>
              <a:ext uri="{FF2B5EF4-FFF2-40B4-BE49-F238E27FC236}">
                <a16:creationId xmlns:a16="http://schemas.microsoft.com/office/drawing/2014/main" id="{FDA530AE-DA39-4F26-80B7-26A3C3B54F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 name="Picture 2">
            <a:extLst>
              <a:ext uri="{FF2B5EF4-FFF2-40B4-BE49-F238E27FC236}">
                <a16:creationId xmlns:a16="http://schemas.microsoft.com/office/drawing/2014/main" id="{EF09CE5B-D711-4163-A35C-FB0A450FBD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4" name="TextBox 3">
            <a:extLst>
              <a:ext uri="{FF2B5EF4-FFF2-40B4-BE49-F238E27FC236}">
                <a16:creationId xmlns:a16="http://schemas.microsoft.com/office/drawing/2014/main" id="{995DF1D0-AD3B-402A-8639-D8A846FB76FC}"/>
              </a:ext>
            </a:extLst>
          </p:cNvPr>
          <p:cNvSpPr txBox="1"/>
          <p:nvPr/>
        </p:nvSpPr>
        <p:spPr>
          <a:xfrm>
            <a:off x="1190975" y="5813778"/>
            <a:ext cx="9810045" cy="369332"/>
          </a:xfrm>
          <a:prstGeom prst="rect">
            <a:avLst/>
          </a:prstGeom>
          <a:noFill/>
        </p:spPr>
        <p:txBody>
          <a:bodyPr wrap="square" rtlCol="0">
            <a:spAutoFit/>
          </a:bodyPr>
          <a:lstStyle/>
          <a:p>
            <a:pPr algn="ctr"/>
            <a:r>
              <a:rPr lang="en-US" dirty="0"/>
              <a:t>Diseases</a:t>
            </a:r>
            <a:endParaRPr lang="en-IN" dirty="0"/>
          </a:p>
        </p:txBody>
      </p:sp>
    </p:spTree>
    <p:extLst>
      <p:ext uri="{BB962C8B-B14F-4D97-AF65-F5344CB8AC3E}">
        <p14:creationId xmlns:p14="http://schemas.microsoft.com/office/powerpoint/2010/main" val="140967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0" y="203541"/>
            <a:ext cx="11708264" cy="6463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What repositories tell us!</a:t>
            </a:r>
            <a:endParaRPr lang="en-IN" dirty="0">
              <a:latin typeface="+mn-lt"/>
            </a:endParaRPr>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graphicFrame>
        <p:nvGraphicFramePr>
          <p:cNvPr id="18" name="Chart 17">
            <a:extLst>
              <a:ext uri="{FF2B5EF4-FFF2-40B4-BE49-F238E27FC236}">
                <a16:creationId xmlns:a16="http://schemas.microsoft.com/office/drawing/2014/main" id="{D539F396-D2B1-479F-A109-7425E0D08DD3}"/>
              </a:ext>
            </a:extLst>
          </p:cNvPr>
          <p:cNvGraphicFramePr>
            <a:graphicFrameLocks/>
          </p:cNvGraphicFramePr>
          <p:nvPr>
            <p:extLst>
              <p:ext uri="{D42A27DB-BD31-4B8C-83A1-F6EECF244321}">
                <p14:modId xmlns:p14="http://schemas.microsoft.com/office/powerpoint/2010/main" val="1998217150"/>
              </p:ext>
            </p:extLst>
          </p:nvPr>
        </p:nvGraphicFramePr>
        <p:xfrm>
          <a:off x="684508" y="927754"/>
          <a:ext cx="10764469" cy="5887157"/>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F23D13A0-2F4E-4CEE-B062-860AA21161D7}"/>
              </a:ext>
            </a:extLst>
          </p:cNvPr>
          <p:cNvSpPr txBox="1"/>
          <p:nvPr/>
        </p:nvSpPr>
        <p:spPr>
          <a:xfrm>
            <a:off x="6771441" y="1053413"/>
            <a:ext cx="4537275" cy="461665"/>
          </a:xfrm>
          <a:prstGeom prst="rect">
            <a:avLst/>
          </a:prstGeom>
          <a:solidFill>
            <a:schemeClr val="accent4">
              <a:lumMod val="20000"/>
              <a:lumOff val="80000"/>
            </a:schemeClr>
          </a:solidFill>
        </p:spPr>
        <p:txBody>
          <a:bodyPr wrap="square" rtlCol="0">
            <a:spAutoFit/>
          </a:bodyPr>
          <a:lstStyle/>
          <a:p>
            <a:pPr algn="ctr"/>
            <a:r>
              <a:rPr lang="en-US" sz="2400" b="1" dirty="0"/>
              <a:t>Common Viral Diseases </a:t>
            </a:r>
            <a:endParaRPr lang="en-IN" sz="2400" b="1" dirty="0"/>
          </a:p>
        </p:txBody>
      </p:sp>
      <p:pic>
        <p:nvPicPr>
          <p:cNvPr id="2" name="Picture 2" descr="cc logo">
            <a:extLst>
              <a:ext uri="{FF2B5EF4-FFF2-40B4-BE49-F238E27FC236}">
                <a16:creationId xmlns:a16="http://schemas.microsoft.com/office/drawing/2014/main" id="{FDA530AE-DA39-4F26-80B7-26A3C3B54F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 name="Picture 2">
            <a:extLst>
              <a:ext uri="{FF2B5EF4-FFF2-40B4-BE49-F238E27FC236}">
                <a16:creationId xmlns:a16="http://schemas.microsoft.com/office/drawing/2014/main" id="{EF09CE5B-D711-4163-A35C-FB0A450FBD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Tree>
    <p:extLst>
      <p:ext uri="{BB962C8B-B14F-4D97-AF65-F5344CB8AC3E}">
        <p14:creationId xmlns:p14="http://schemas.microsoft.com/office/powerpoint/2010/main" val="214416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405024B-9B3C-45E5-8309-6AFAE42652BA}"/>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02E8C7BA-EB6F-4C13-903B-5564B6B8B45C}"/>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52232274-3795-49B6-A346-875681F5F424}"/>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6B1D495B-8B26-4861-A5FB-D37C712796E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6BDD7C84-FC47-4D05-9829-B6294BFC7736}"/>
              </a:ext>
            </a:extLst>
          </p:cNvPr>
          <p:cNvSpPr txBox="1"/>
          <p:nvPr/>
        </p:nvSpPr>
        <p:spPr>
          <a:xfrm>
            <a:off x="5562904" y="6292885"/>
            <a:ext cx="6008907" cy="461665"/>
          </a:xfrm>
          <a:prstGeom prst="rect">
            <a:avLst/>
          </a:prstGeom>
          <a:solidFill>
            <a:schemeClr val="accent4">
              <a:lumMod val="20000"/>
              <a:lumOff val="80000"/>
            </a:schemeClr>
          </a:solidFill>
        </p:spPr>
        <p:txBody>
          <a:bodyPr wrap="square" rtlCol="0">
            <a:spAutoFit/>
          </a:bodyPr>
          <a:lstStyle/>
          <a:p>
            <a:pPr algn="ctr"/>
            <a:r>
              <a:rPr lang="en-US" sz="2400" b="1" dirty="0"/>
              <a:t>Cooccurrence of Diseases with Countries </a:t>
            </a:r>
            <a:endParaRPr lang="en-IN" sz="2400" b="1" dirty="0"/>
          </a:p>
        </p:txBody>
      </p:sp>
      <p:sp>
        <p:nvSpPr>
          <p:cNvPr id="2" name="AutoShape 2">
            <a:extLst>
              <a:ext uri="{FF2B5EF4-FFF2-40B4-BE49-F238E27FC236}">
                <a16:creationId xmlns:a16="http://schemas.microsoft.com/office/drawing/2014/main" id="{F6CCA079-A847-444B-BBA6-7B4DE64E4A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F4259D95-3224-46D2-8CD5-A800D676538A}"/>
              </a:ext>
            </a:extLst>
          </p:cNvPr>
          <p:cNvPicPr>
            <a:picLocks noChangeAspect="1"/>
          </p:cNvPicPr>
          <p:nvPr/>
        </p:nvPicPr>
        <p:blipFill rotWithShape="1">
          <a:blip r:embed="rId3"/>
          <a:srcRect t="1894" r="4733" b="2790"/>
          <a:stretch/>
        </p:blipFill>
        <p:spPr>
          <a:xfrm>
            <a:off x="5564596" y="78432"/>
            <a:ext cx="5999974" cy="6214453"/>
          </a:xfrm>
          <a:prstGeom prst="rect">
            <a:avLst/>
          </a:prstGeom>
          <a:ln>
            <a:solidFill>
              <a:schemeClr val="tx1"/>
            </a:solidFill>
          </a:ln>
        </p:spPr>
      </p:pic>
      <p:pic>
        <p:nvPicPr>
          <p:cNvPr id="10" name="Picture 9">
            <a:extLst>
              <a:ext uri="{FF2B5EF4-FFF2-40B4-BE49-F238E27FC236}">
                <a16:creationId xmlns:a16="http://schemas.microsoft.com/office/drawing/2014/main" id="{77F64C72-CF7B-4076-B976-8C5406E665F0}"/>
              </a:ext>
            </a:extLst>
          </p:cNvPr>
          <p:cNvPicPr>
            <a:picLocks noChangeAspect="1"/>
          </p:cNvPicPr>
          <p:nvPr/>
        </p:nvPicPr>
        <p:blipFill rotWithShape="1">
          <a:blip r:embed="rId4"/>
          <a:srcRect t="9083"/>
          <a:stretch/>
        </p:blipFill>
        <p:spPr>
          <a:xfrm>
            <a:off x="-21692" y="2072640"/>
            <a:ext cx="6727292" cy="3774265"/>
          </a:xfrm>
          <a:prstGeom prst="rect">
            <a:avLst/>
          </a:prstGeom>
          <a:ln w="19050">
            <a:solidFill>
              <a:schemeClr val="tx1"/>
            </a:solidFill>
          </a:ln>
        </p:spPr>
      </p:pic>
      <p:sp>
        <p:nvSpPr>
          <p:cNvPr id="18" name="Title 1">
            <a:extLst>
              <a:ext uri="{FF2B5EF4-FFF2-40B4-BE49-F238E27FC236}">
                <a16:creationId xmlns:a16="http://schemas.microsoft.com/office/drawing/2014/main" id="{246CDD9F-DC73-4D47-BAC6-47B25461BB8F}"/>
              </a:ext>
            </a:extLst>
          </p:cNvPr>
          <p:cNvSpPr txBox="1">
            <a:spLocks/>
          </p:cNvSpPr>
          <p:nvPr/>
        </p:nvSpPr>
        <p:spPr>
          <a:xfrm>
            <a:off x="214603" y="227237"/>
            <a:ext cx="543707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cs typeface="Arial" panose="020B0604020202020204" pitchFamily="34" charset="0"/>
              </a:rPr>
              <a:t>What the Results Look Like</a:t>
            </a:r>
            <a:endParaRPr lang="en-IN" sz="4000" dirty="0">
              <a:latin typeface="+mn-lt"/>
            </a:endParaRPr>
          </a:p>
        </p:txBody>
      </p:sp>
      <p:pic>
        <p:nvPicPr>
          <p:cNvPr id="5" name="Picture 2" descr="cc logo">
            <a:extLst>
              <a:ext uri="{FF2B5EF4-FFF2-40B4-BE49-F238E27FC236}">
                <a16:creationId xmlns:a16="http://schemas.microsoft.com/office/drawing/2014/main" id="{5681EE6D-37A2-486B-A4EB-15ECCB91047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1" name="Picture 10">
            <a:extLst>
              <a:ext uri="{FF2B5EF4-FFF2-40B4-BE49-F238E27FC236}">
                <a16:creationId xmlns:a16="http://schemas.microsoft.com/office/drawing/2014/main" id="{F3222D53-2D02-4911-9705-DCF7832419C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graphicFrame>
        <p:nvGraphicFramePr>
          <p:cNvPr id="3" name="Table 11">
            <a:extLst>
              <a:ext uri="{FF2B5EF4-FFF2-40B4-BE49-F238E27FC236}">
                <a16:creationId xmlns:a16="http://schemas.microsoft.com/office/drawing/2014/main" id="{2571A5BA-F5A6-4E3B-8FC7-39E23A50239A}"/>
              </a:ext>
            </a:extLst>
          </p:cNvPr>
          <p:cNvGraphicFramePr>
            <a:graphicFrameLocks noGrp="1"/>
          </p:cNvGraphicFramePr>
          <p:nvPr>
            <p:extLst>
              <p:ext uri="{D42A27DB-BD31-4B8C-83A1-F6EECF244321}">
                <p14:modId xmlns:p14="http://schemas.microsoft.com/office/powerpoint/2010/main" val="2318472330"/>
              </p:ext>
            </p:extLst>
          </p:nvPr>
        </p:nvGraphicFramePr>
        <p:xfrm>
          <a:off x="3383909" y="4251128"/>
          <a:ext cx="3294831" cy="1580091"/>
        </p:xfrm>
        <a:graphic>
          <a:graphicData uri="http://schemas.openxmlformats.org/drawingml/2006/table">
            <a:tbl>
              <a:tblPr bandRow="1">
                <a:tableStyleId>{F5AB1C69-6EDB-4FF4-983F-18BD219EF322}</a:tableStyleId>
              </a:tblPr>
              <a:tblGrid>
                <a:gridCol w="537585">
                  <a:extLst>
                    <a:ext uri="{9D8B030D-6E8A-4147-A177-3AD203B41FA5}">
                      <a16:colId xmlns:a16="http://schemas.microsoft.com/office/drawing/2014/main" val="3640317369"/>
                    </a:ext>
                  </a:extLst>
                </a:gridCol>
                <a:gridCol w="537585">
                  <a:extLst>
                    <a:ext uri="{9D8B030D-6E8A-4147-A177-3AD203B41FA5}">
                      <a16:colId xmlns:a16="http://schemas.microsoft.com/office/drawing/2014/main" val="1751853867"/>
                    </a:ext>
                  </a:extLst>
                </a:gridCol>
                <a:gridCol w="570840">
                  <a:extLst>
                    <a:ext uri="{9D8B030D-6E8A-4147-A177-3AD203B41FA5}">
                      <a16:colId xmlns:a16="http://schemas.microsoft.com/office/drawing/2014/main" val="973586193"/>
                    </a:ext>
                  </a:extLst>
                </a:gridCol>
                <a:gridCol w="573651">
                  <a:extLst>
                    <a:ext uri="{9D8B030D-6E8A-4147-A177-3AD203B41FA5}">
                      <a16:colId xmlns:a16="http://schemas.microsoft.com/office/drawing/2014/main" val="2598553682"/>
                    </a:ext>
                  </a:extLst>
                </a:gridCol>
                <a:gridCol w="537585">
                  <a:extLst>
                    <a:ext uri="{9D8B030D-6E8A-4147-A177-3AD203B41FA5}">
                      <a16:colId xmlns:a16="http://schemas.microsoft.com/office/drawing/2014/main" val="363066604"/>
                    </a:ext>
                  </a:extLst>
                </a:gridCol>
                <a:gridCol w="537585">
                  <a:extLst>
                    <a:ext uri="{9D8B030D-6E8A-4147-A177-3AD203B41FA5}">
                      <a16:colId xmlns:a16="http://schemas.microsoft.com/office/drawing/2014/main" val="2288383354"/>
                    </a:ext>
                  </a:extLst>
                </a:gridCol>
              </a:tblGrid>
              <a:tr h="526697">
                <a:tc>
                  <a:txBody>
                    <a:bodyPr/>
                    <a:lstStyle/>
                    <a:p>
                      <a:pPr algn="ctr"/>
                      <a:r>
                        <a:rPr lang="en-US" sz="1800" b="1" dirty="0">
                          <a:solidFill>
                            <a:srgbClr val="D57500"/>
                          </a:solidFill>
                        </a:rPr>
                        <a:t>273</a:t>
                      </a:r>
                      <a:endParaRPr lang="en-IN" sz="1800" b="1" dirty="0">
                        <a:solidFill>
                          <a:srgbClr val="D57500"/>
                        </a:solidFill>
                      </a:endParaRPr>
                    </a:p>
                  </a:txBody>
                  <a:tcPr anchor="ctr"/>
                </a:tc>
                <a:tc>
                  <a:txBody>
                    <a:bodyPr/>
                    <a:lstStyle/>
                    <a:p>
                      <a:pPr algn="ctr"/>
                      <a:r>
                        <a:rPr lang="en-US" sz="1800" b="1" dirty="0">
                          <a:solidFill>
                            <a:srgbClr val="D57500"/>
                          </a:solidFill>
                        </a:rPr>
                        <a:t>288</a:t>
                      </a:r>
                      <a:endParaRPr lang="en-IN" sz="1800" b="1" dirty="0">
                        <a:solidFill>
                          <a:srgbClr val="D57500"/>
                        </a:solidFill>
                      </a:endParaRPr>
                    </a:p>
                  </a:txBody>
                  <a:tcPr anchor="ctr">
                    <a:solidFill>
                      <a:schemeClr val="tx1"/>
                    </a:solidFill>
                  </a:tcPr>
                </a:tc>
                <a:tc>
                  <a:txBody>
                    <a:bodyPr/>
                    <a:lstStyle/>
                    <a:p>
                      <a:pPr algn="ctr"/>
                      <a:r>
                        <a:rPr lang="en-US" sz="1800" b="1" dirty="0">
                          <a:solidFill>
                            <a:srgbClr val="D57500"/>
                          </a:solidFill>
                        </a:rPr>
                        <a:t>286</a:t>
                      </a:r>
                      <a:endParaRPr lang="en-IN" sz="1800" b="1" dirty="0">
                        <a:solidFill>
                          <a:srgbClr val="D57500"/>
                        </a:solidFill>
                      </a:endParaRPr>
                    </a:p>
                  </a:txBody>
                  <a:tcPr anchor="ctr">
                    <a:solidFill>
                      <a:schemeClr val="tx1">
                        <a:lumMod val="75000"/>
                        <a:lumOff val="25000"/>
                      </a:schemeClr>
                    </a:solidFill>
                  </a:tcPr>
                </a:tc>
                <a:tc>
                  <a:txBody>
                    <a:bodyPr/>
                    <a:lstStyle/>
                    <a:p>
                      <a:pPr algn="ctr"/>
                      <a:r>
                        <a:rPr lang="en-US" sz="1800" b="1" dirty="0">
                          <a:solidFill>
                            <a:srgbClr val="D57500"/>
                          </a:solidFill>
                        </a:rPr>
                        <a:t>90</a:t>
                      </a:r>
                      <a:endParaRPr lang="en-IN" sz="1800" b="1" dirty="0">
                        <a:solidFill>
                          <a:srgbClr val="D57500"/>
                        </a:solidFill>
                      </a:endParaRPr>
                    </a:p>
                  </a:txBody>
                  <a:tcPr anchor="ctr">
                    <a:solidFill>
                      <a:schemeClr val="bg2">
                        <a:lumMod val="75000"/>
                      </a:schemeClr>
                    </a:solidFill>
                  </a:tcPr>
                </a:tc>
                <a:tc>
                  <a:txBody>
                    <a:bodyPr/>
                    <a:lstStyle/>
                    <a:p>
                      <a:pPr algn="ctr"/>
                      <a:r>
                        <a:rPr lang="en-US" sz="1800" b="1" dirty="0">
                          <a:solidFill>
                            <a:srgbClr val="D57500"/>
                          </a:solidFill>
                        </a:rPr>
                        <a:t>134</a:t>
                      </a:r>
                      <a:endParaRPr lang="en-IN" sz="1800" b="1" dirty="0">
                        <a:solidFill>
                          <a:srgbClr val="D57500"/>
                        </a:solidFill>
                      </a:endParaRPr>
                    </a:p>
                  </a:txBody>
                  <a:tcPr anchor="ctr"/>
                </a:tc>
                <a:tc>
                  <a:txBody>
                    <a:bodyPr/>
                    <a:lstStyle/>
                    <a:p>
                      <a:pPr algn="ctr"/>
                      <a:r>
                        <a:rPr lang="en-US" sz="1800" b="1" dirty="0">
                          <a:solidFill>
                            <a:srgbClr val="D57500"/>
                          </a:solidFill>
                        </a:rPr>
                        <a:t>36</a:t>
                      </a:r>
                      <a:endParaRPr lang="en-IN" sz="1800" b="1" dirty="0">
                        <a:solidFill>
                          <a:srgbClr val="D57500"/>
                        </a:solidFill>
                      </a:endParaRPr>
                    </a:p>
                  </a:txBody>
                  <a:tcPr anchor="ctr"/>
                </a:tc>
                <a:extLst>
                  <a:ext uri="{0D108BD9-81ED-4DB2-BD59-A6C34878D82A}">
                    <a16:rowId xmlns:a16="http://schemas.microsoft.com/office/drawing/2014/main" val="1007023642"/>
                  </a:ext>
                </a:extLst>
              </a:tr>
              <a:tr h="526697">
                <a:tc>
                  <a:txBody>
                    <a:bodyPr/>
                    <a:lstStyle/>
                    <a:p>
                      <a:pPr algn="ctr"/>
                      <a:r>
                        <a:rPr lang="en-US" sz="1800" b="1" dirty="0">
                          <a:solidFill>
                            <a:srgbClr val="D57500"/>
                          </a:solidFill>
                        </a:rPr>
                        <a:t>121</a:t>
                      </a:r>
                      <a:endParaRPr lang="en-IN" sz="1800" b="1" dirty="0">
                        <a:solidFill>
                          <a:srgbClr val="D57500"/>
                        </a:solidFill>
                      </a:endParaRPr>
                    </a:p>
                  </a:txBody>
                  <a:tcPr anchor="ctr">
                    <a:solidFill>
                      <a:schemeClr val="bg2">
                        <a:lumMod val="50000"/>
                      </a:schemeClr>
                    </a:solidFill>
                  </a:tcPr>
                </a:tc>
                <a:tc>
                  <a:txBody>
                    <a:bodyPr/>
                    <a:lstStyle/>
                    <a:p>
                      <a:pPr algn="ctr"/>
                      <a:r>
                        <a:rPr lang="en-US" sz="1800" b="1" dirty="0">
                          <a:solidFill>
                            <a:srgbClr val="D57500"/>
                          </a:solidFill>
                        </a:rPr>
                        <a:t>89</a:t>
                      </a:r>
                      <a:endParaRPr lang="en-IN" sz="1800" b="1" dirty="0">
                        <a:solidFill>
                          <a:srgbClr val="D57500"/>
                        </a:solidFill>
                      </a:endParaRPr>
                    </a:p>
                  </a:txBody>
                  <a:tcPr anchor="ctr">
                    <a:solidFill>
                      <a:schemeClr val="bg1">
                        <a:lumMod val="65000"/>
                      </a:schemeClr>
                    </a:solidFill>
                  </a:tcPr>
                </a:tc>
                <a:tc>
                  <a:txBody>
                    <a:bodyPr/>
                    <a:lstStyle/>
                    <a:p>
                      <a:pPr algn="ctr"/>
                      <a:r>
                        <a:rPr lang="en-US" sz="1800" b="1" dirty="0">
                          <a:solidFill>
                            <a:srgbClr val="D57500"/>
                          </a:solidFill>
                        </a:rPr>
                        <a:t>84</a:t>
                      </a:r>
                      <a:endParaRPr lang="en-IN" sz="1800" b="1" dirty="0">
                        <a:solidFill>
                          <a:srgbClr val="D57500"/>
                        </a:solidFill>
                      </a:endParaRPr>
                    </a:p>
                  </a:txBody>
                  <a:tcPr anchor="ctr">
                    <a:solidFill>
                      <a:schemeClr val="bg1">
                        <a:lumMod val="65000"/>
                      </a:schemeClr>
                    </a:solidFill>
                  </a:tcPr>
                </a:tc>
                <a:tc>
                  <a:txBody>
                    <a:bodyPr/>
                    <a:lstStyle/>
                    <a:p>
                      <a:pPr algn="ctr"/>
                      <a:r>
                        <a:rPr lang="en-US" sz="1800" b="1" dirty="0">
                          <a:solidFill>
                            <a:srgbClr val="D57500"/>
                          </a:solidFill>
                        </a:rPr>
                        <a:t>43</a:t>
                      </a:r>
                      <a:endParaRPr lang="en-IN" sz="1800" b="1" dirty="0">
                        <a:solidFill>
                          <a:srgbClr val="D57500"/>
                        </a:solidFill>
                      </a:endParaRPr>
                    </a:p>
                  </a:txBody>
                  <a:tcPr anchor="ctr"/>
                </a:tc>
                <a:tc>
                  <a:txBody>
                    <a:bodyPr/>
                    <a:lstStyle/>
                    <a:p>
                      <a:pPr algn="ctr"/>
                      <a:r>
                        <a:rPr lang="en-US" sz="1800" b="1" dirty="0">
                          <a:solidFill>
                            <a:srgbClr val="D57500"/>
                          </a:solidFill>
                        </a:rPr>
                        <a:t>62</a:t>
                      </a:r>
                      <a:endParaRPr lang="en-IN" sz="1800" b="1" dirty="0">
                        <a:solidFill>
                          <a:srgbClr val="D57500"/>
                        </a:solidFill>
                      </a:endParaRPr>
                    </a:p>
                  </a:txBody>
                  <a:tcPr anchor="ctr"/>
                </a:tc>
                <a:tc>
                  <a:txBody>
                    <a:bodyPr/>
                    <a:lstStyle/>
                    <a:p>
                      <a:pPr algn="ctr"/>
                      <a:r>
                        <a:rPr lang="en-US" sz="1800" b="1" dirty="0">
                          <a:solidFill>
                            <a:srgbClr val="D57500"/>
                          </a:solidFill>
                        </a:rPr>
                        <a:t>27</a:t>
                      </a:r>
                      <a:endParaRPr lang="en-IN" sz="1800" b="1" dirty="0">
                        <a:solidFill>
                          <a:srgbClr val="D57500"/>
                        </a:solidFill>
                      </a:endParaRPr>
                    </a:p>
                  </a:txBody>
                  <a:tcPr anchor="ctr"/>
                </a:tc>
                <a:extLst>
                  <a:ext uri="{0D108BD9-81ED-4DB2-BD59-A6C34878D82A}">
                    <a16:rowId xmlns:a16="http://schemas.microsoft.com/office/drawing/2014/main" val="2843954696"/>
                  </a:ext>
                </a:extLst>
              </a:tr>
              <a:tr h="526697">
                <a:tc>
                  <a:txBody>
                    <a:bodyPr/>
                    <a:lstStyle/>
                    <a:p>
                      <a:pPr algn="ctr"/>
                      <a:r>
                        <a:rPr lang="en-US" sz="1800" b="1" dirty="0">
                          <a:solidFill>
                            <a:srgbClr val="D57500"/>
                          </a:solidFill>
                        </a:rPr>
                        <a:t>82</a:t>
                      </a:r>
                      <a:endParaRPr lang="en-IN" sz="1800" b="1" dirty="0">
                        <a:solidFill>
                          <a:srgbClr val="D57500"/>
                        </a:solidFill>
                      </a:endParaRPr>
                    </a:p>
                  </a:txBody>
                  <a:tcPr anchor="ctr"/>
                </a:tc>
                <a:tc>
                  <a:txBody>
                    <a:bodyPr/>
                    <a:lstStyle/>
                    <a:p>
                      <a:pPr algn="ctr"/>
                      <a:r>
                        <a:rPr lang="en-US" sz="1800" b="1" dirty="0">
                          <a:solidFill>
                            <a:srgbClr val="D57500"/>
                          </a:solidFill>
                        </a:rPr>
                        <a:t>79</a:t>
                      </a:r>
                      <a:endParaRPr lang="en-IN" sz="1800" b="1" dirty="0">
                        <a:solidFill>
                          <a:srgbClr val="D57500"/>
                        </a:solidFill>
                      </a:endParaRPr>
                    </a:p>
                  </a:txBody>
                  <a:tcPr anchor="ctr"/>
                </a:tc>
                <a:tc>
                  <a:txBody>
                    <a:bodyPr/>
                    <a:lstStyle/>
                    <a:p>
                      <a:pPr algn="ctr"/>
                      <a:r>
                        <a:rPr lang="en-US" sz="1800" b="1" dirty="0">
                          <a:solidFill>
                            <a:srgbClr val="D57500"/>
                          </a:solidFill>
                        </a:rPr>
                        <a:t>82</a:t>
                      </a:r>
                      <a:endParaRPr lang="en-IN" sz="1800" b="1" dirty="0">
                        <a:solidFill>
                          <a:srgbClr val="D57500"/>
                        </a:solidFill>
                      </a:endParaRPr>
                    </a:p>
                  </a:txBody>
                  <a:tcPr anchor="ctr"/>
                </a:tc>
                <a:tc>
                  <a:txBody>
                    <a:bodyPr/>
                    <a:lstStyle/>
                    <a:p>
                      <a:pPr algn="ctr"/>
                      <a:r>
                        <a:rPr lang="en-US" sz="1800" b="1" dirty="0">
                          <a:solidFill>
                            <a:srgbClr val="D57500"/>
                          </a:solidFill>
                        </a:rPr>
                        <a:t>23</a:t>
                      </a:r>
                      <a:endParaRPr lang="en-IN" sz="1800" b="1" dirty="0">
                        <a:solidFill>
                          <a:srgbClr val="D57500"/>
                        </a:solidFill>
                      </a:endParaRPr>
                    </a:p>
                  </a:txBody>
                  <a:tcPr anchor="ctr"/>
                </a:tc>
                <a:tc>
                  <a:txBody>
                    <a:bodyPr/>
                    <a:lstStyle/>
                    <a:p>
                      <a:pPr algn="ctr"/>
                      <a:r>
                        <a:rPr lang="en-US" sz="1800" b="1" dirty="0">
                          <a:solidFill>
                            <a:srgbClr val="D57500"/>
                          </a:solidFill>
                        </a:rPr>
                        <a:t>41</a:t>
                      </a:r>
                      <a:endParaRPr lang="en-IN" sz="1800" b="1" dirty="0">
                        <a:solidFill>
                          <a:srgbClr val="D57500"/>
                        </a:solidFill>
                      </a:endParaRPr>
                    </a:p>
                  </a:txBody>
                  <a:tcPr anchor="ctr"/>
                </a:tc>
                <a:tc>
                  <a:txBody>
                    <a:bodyPr/>
                    <a:lstStyle/>
                    <a:p>
                      <a:pPr algn="ctr"/>
                      <a:r>
                        <a:rPr lang="en-US" sz="1800" b="1" dirty="0">
                          <a:solidFill>
                            <a:srgbClr val="D57500"/>
                          </a:solidFill>
                        </a:rPr>
                        <a:t>14</a:t>
                      </a:r>
                      <a:endParaRPr lang="en-IN" sz="1800" b="1" dirty="0">
                        <a:solidFill>
                          <a:srgbClr val="D57500"/>
                        </a:solidFill>
                      </a:endParaRPr>
                    </a:p>
                  </a:txBody>
                  <a:tcPr anchor="ctr"/>
                </a:tc>
                <a:extLst>
                  <a:ext uri="{0D108BD9-81ED-4DB2-BD59-A6C34878D82A}">
                    <a16:rowId xmlns:a16="http://schemas.microsoft.com/office/drawing/2014/main" val="864155191"/>
                  </a:ext>
                </a:extLst>
              </a:tr>
            </a:tbl>
          </a:graphicData>
        </a:graphic>
      </p:graphicFrame>
    </p:spTree>
    <p:extLst>
      <p:ext uri="{BB962C8B-B14F-4D97-AF65-F5344CB8AC3E}">
        <p14:creationId xmlns:p14="http://schemas.microsoft.com/office/powerpoint/2010/main" val="308814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0" y="203541"/>
            <a:ext cx="11640159" cy="646331"/>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mn-lt"/>
                <a:cs typeface="Arial" panose="020B0604020202020204" pitchFamily="34" charset="0"/>
              </a:rPr>
              <a:t>Machine Learning</a:t>
            </a:r>
            <a:endParaRPr lang="en-IN" sz="4800" dirty="0">
              <a:latin typeface="+mn-lt"/>
            </a:endParaRPr>
          </a:p>
        </p:txBody>
      </p:sp>
      <p:sp>
        <p:nvSpPr>
          <p:cNvPr id="4" name="TextBox 3">
            <a:extLst>
              <a:ext uri="{FF2B5EF4-FFF2-40B4-BE49-F238E27FC236}">
                <a16:creationId xmlns:a16="http://schemas.microsoft.com/office/drawing/2014/main" id="{D1B39374-6A3F-4E79-A827-342DF6F0AC60}"/>
              </a:ext>
            </a:extLst>
          </p:cNvPr>
          <p:cNvSpPr txBox="1"/>
          <p:nvPr/>
        </p:nvSpPr>
        <p:spPr>
          <a:xfrm>
            <a:off x="5717126" y="1985495"/>
            <a:ext cx="5915137" cy="3795334"/>
          </a:xfrm>
          <a:prstGeom prst="rect">
            <a:avLst/>
          </a:prstGeom>
          <a:noFill/>
        </p:spPr>
        <p:txBody>
          <a:bodyPr wrap="square" rtlCol="0">
            <a:spAutoFit/>
          </a:bodyPr>
          <a:lstStyle/>
          <a:p>
            <a:pPr algn="ctr"/>
            <a:endParaRPr lang="en-IN" sz="2400" dirty="0"/>
          </a:p>
          <a:p>
            <a:pPr algn="ctr"/>
            <a:endParaRPr lang="en-IN" sz="2400" dirty="0"/>
          </a:p>
          <a:p>
            <a:pPr algn="ctr"/>
            <a:r>
              <a:rPr lang="en-IN" sz="2400" dirty="0"/>
              <a:t>Endeavouring to ask and answer</a:t>
            </a:r>
          </a:p>
          <a:p>
            <a:pPr algn="ctr"/>
            <a:r>
              <a:rPr lang="en-IN" sz="2400" b="1" dirty="0">
                <a:solidFill>
                  <a:srgbClr val="C00000"/>
                </a:solidFill>
              </a:rPr>
              <a:t>NEW Questions </a:t>
            </a:r>
          </a:p>
          <a:p>
            <a:pPr algn="ctr"/>
            <a:endParaRPr lang="en-IN" sz="2400" b="1" dirty="0">
              <a:solidFill>
                <a:srgbClr val="C00000"/>
              </a:solidFill>
            </a:endParaRPr>
          </a:p>
          <a:p>
            <a:pPr algn="ctr"/>
            <a:r>
              <a:rPr lang="en-IN" sz="2400" b="1" dirty="0">
                <a:solidFill>
                  <a:srgbClr val="C00000"/>
                </a:solidFill>
              </a:rPr>
              <a:t>Can we </a:t>
            </a:r>
            <a:r>
              <a:rPr lang="en-IN" sz="2400" dirty="0"/>
              <a:t>find pattens </a:t>
            </a:r>
            <a:r>
              <a:rPr lang="en-IN" sz="2400" dirty="0">
                <a:sym typeface="Wingdings" panose="05000000000000000000" pitchFamily="2" charset="2"/>
              </a:rPr>
              <a:t> p</a:t>
            </a:r>
            <a:r>
              <a:rPr lang="en-IN" sz="2400" dirty="0"/>
              <a:t>revent &amp; control pandemics</a:t>
            </a:r>
          </a:p>
          <a:p>
            <a:pPr algn="ctr">
              <a:lnSpc>
                <a:spcPct val="150000"/>
              </a:lnSpc>
            </a:pPr>
            <a:r>
              <a:rPr lang="en-IN" sz="5400" b="1" dirty="0"/>
              <a:t>?</a:t>
            </a:r>
          </a:p>
        </p:txBody>
      </p:sp>
      <p:sp>
        <p:nvSpPr>
          <p:cNvPr id="18" name="TextBox 17">
            <a:extLst>
              <a:ext uri="{FF2B5EF4-FFF2-40B4-BE49-F238E27FC236}">
                <a16:creationId xmlns:a16="http://schemas.microsoft.com/office/drawing/2014/main" id="{4BB198E7-1EE8-4E45-BBAF-CAF120CEE945}"/>
              </a:ext>
            </a:extLst>
          </p:cNvPr>
          <p:cNvSpPr txBox="1"/>
          <p:nvPr/>
        </p:nvSpPr>
        <p:spPr>
          <a:xfrm>
            <a:off x="675929" y="987853"/>
            <a:ext cx="10895880" cy="1200329"/>
          </a:xfrm>
          <a:prstGeom prst="rect">
            <a:avLst/>
          </a:prstGeom>
          <a:noFill/>
        </p:spPr>
        <p:txBody>
          <a:bodyPr wrap="square">
            <a:spAutoFit/>
          </a:bodyPr>
          <a:lstStyle/>
          <a:p>
            <a:r>
              <a:rPr lang="en-IN" sz="2400" b="1" dirty="0">
                <a:solidFill>
                  <a:srgbClr val="C00000"/>
                </a:solidFill>
              </a:rPr>
              <a:t>How good is EPMC search? </a:t>
            </a:r>
          </a:p>
          <a:p>
            <a:r>
              <a:rPr lang="en-US" sz="2400" dirty="0"/>
              <a:t>Annotated hundreds of papers for false positives (Not Viral Epidemics)  </a:t>
            </a:r>
            <a:endParaRPr lang="en-IN" sz="2400" dirty="0"/>
          </a:p>
          <a:p>
            <a:endParaRPr lang="en-IN" sz="2400" dirty="0"/>
          </a:p>
        </p:txBody>
      </p:sp>
      <p:pic>
        <p:nvPicPr>
          <p:cNvPr id="2" name="Picture 2" descr="cc logo">
            <a:extLst>
              <a:ext uri="{FF2B5EF4-FFF2-40B4-BE49-F238E27FC236}">
                <a16:creationId xmlns:a16="http://schemas.microsoft.com/office/drawing/2014/main" id="{2ECDC1E3-82F3-42DE-BC2E-B65FE540D5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 name="Picture 6">
            <a:extLst>
              <a:ext uri="{FF2B5EF4-FFF2-40B4-BE49-F238E27FC236}">
                <a16:creationId xmlns:a16="http://schemas.microsoft.com/office/drawing/2014/main" id="{F73494D3-6F47-41FF-AB9C-37FE53BA6D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21" name="Picture 20">
            <a:extLst>
              <a:ext uri="{FF2B5EF4-FFF2-40B4-BE49-F238E27FC236}">
                <a16:creationId xmlns:a16="http://schemas.microsoft.com/office/drawing/2014/main" id="{B9263277-7701-4885-A496-83F05050204A}"/>
              </a:ext>
            </a:extLst>
          </p:cNvPr>
          <p:cNvPicPr>
            <a:picLocks noChangeAspect="1"/>
          </p:cNvPicPr>
          <p:nvPr/>
        </p:nvPicPr>
        <p:blipFill>
          <a:blip r:embed="rId7"/>
          <a:stretch>
            <a:fillRect/>
          </a:stretch>
        </p:blipFill>
        <p:spPr>
          <a:xfrm>
            <a:off x="478484" y="1832433"/>
            <a:ext cx="5645385" cy="4852837"/>
          </a:xfrm>
          <a:prstGeom prst="rect">
            <a:avLst/>
          </a:prstGeom>
        </p:spPr>
      </p:pic>
      <p:pic>
        <p:nvPicPr>
          <p:cNvPr id="5" name="Picture 4">
            <a:extLst>
              <a:ext uri="{FF2B5EF4-FFF2-40B4-BE49-F238E27FC236}">
                <a16:creationId xmlns:a16="http://schemas.microsoft.com/office/drawing/2014/main" id="{9AC31A03-D547-4BB5-AB72-63E1CA3A66C5}"/>
              </a:ext>
            </a:extLst>
          </p:cNvPr>
          <p:cNvPicPr>
            <a:picLocks noChangeAspect="1"/>
          </p:cNvPicPr>
          <p:nvPr/>
        </p:nvPicPr>
        <p:blipFill>
          <a:blip r:embed="rId8"/>
          <a:stretch>
            <a:fillRect/>
          </a:stretch>
        </p:blipFill>
        <p:spPr>
          <a:xfrm>
            <a:off x="11689960" y="0"/>
            <a:ext cx="472547" cy="6858000"/>
          </a:xfrm>
          <a:prstGeom prst="rect">
            <a:avLst/>
          </a:prstGeom>
        </p:spPr>
      </p:pic>
    </p:spTree>
    <p:extLst>
      <p:ext uri="{BB962C8B-B14F-4D97-AF65-F5344CB8AC3E}">
        <p14:creationId xmlns:p14="http://schemas.microsoft.com/office/powerpoint/2010/main" val="12604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a:t>
            </a:r>
            <a:r>
              <a:rPr lang="en-US" sz="3200" b="1" dirty="0">
                <a:solidFill>
                  <a:srgbClr val="7030A0"/>
                </a:solidFill>
                <a:latin typeface="Arial" panose="020B0604020202020204" pitchFamily="34" charset="0"/>
                <a:cs typeface="Arial" panose="020B0604020202020204" pitchFamily="34" charset="0"/>
              </a:rPr>
              <a:t>C</a:t>
            </a:r>
            <a:r>
              <a:rPr lang="en-US" sz="3200" b="1" dirty="0">
                <a:solidFill>
                  <a:srgbClr val="0070C0"/>
                </a:solidFill>
                <a:latin typeface="Arial" panose="020B0604020202020204" pitchFamily="34" charset="0"/>
                <a:cs typeface="Arial" panose="020B0604020202020204" pitchFamily="34" charset="0"/>
              </a:rPr>
              <a:t>o</a:t>
            </a:r>
            <a:r>
              <a:rPr lang="en-US" sz="3200" b="1" dirty="0">
                <a:solidFill>
                  <a:srgbClr val="00B0F0"/>
                </a:solidFill>
                <a:latin typeface="Arial" panose="020B0604020202020204" pitchFamily="34" charset="0"/>
                <a:cs typeface="Arial" panose="020B0604020202020204" pitchFamily="34" charset="0"/>
              </a:rPr>
              <a:t>l</a:t>
            </a:r>
            <a:r>
              <a:rPr lang="en-US" sz="3200" b="1" dirty="0">
                <a:solidFill>
                  <a:srgbClr val="00B050"/>
                </a:solidFill>
                <a:latin typeface="Arial" panose="020B0604020202020204" pitchFamily="34" charset="0"/>
                <a:cs typeface="Arial" panose="020B0604020202020204" pitchFamily="34" charset="0"/>
              </a:rPr>
              <a:t>o</a:t>
            </a:r>
            <a:r>
              <a:rPr lang="en-US" sz="3200" b="1" dirty="0">
                <a:solidFill>
                  <a:srgbClr val="92D050"/>
                </a:solidFill>
                <a:latin typeface="Arial" panose="020B0604020202020204" pitchFamily="34" charset="0"/>
                <a:cs typeface="Arial" panose="020B0604020202020204" pitchFamily="34" charset="0"/>
              </a:rPr>
              <a:t>r</a:t>
            </a:r>
            <a:r>
              <a:rPr lang="en-US" sz="3200" b="1" dirty="0">
                <a:solidFill>
                  <a:schemeClr val="accent4"/>
                </a:solidFill>
                <a:latin typeface="Arial" panose="020B0604020202020204" pitchFamily="34" charset="0"/>
                <a:cs typeface="Arial" panose="020B0604020202020204" pitchFamily="34" charset="0"/>
              </a:rPr>
              <a:t>f</a:t>
            </a:r>
            <a:r>
              <a:rPr lang="en-US" sz="3200" b="1" dirty="0">
                <a:solidFill>
                  <a:schemeClr val="accent2"/>
                </a:solidFill>
                <a:latin typeface="Arial" panose="020B0604020202020204" pitchFamily="34" charset="0"/>
                <a:cs typeface="Arial" panose="020B0604020202020204" pitchFamily="34" charset="0"/>
              </a:rPr>
              <a:t>u</a:t>
            </a:r>
            <a:r>
              <a:rPr lang="en-US" sz="3200" b="1" dirty="0">
                <a:solidFill>
                  <a:srgbClr val="E64775"/>
                </a:solidFill>
                <a:latin typeface="Arial" panose="020B0604020202020204" pitchFamily="34" charset="0"/>
                <a:cs typeface="Arial" panose="020B0604020202020204" pitchFamily="34" charset="0"/>
              </a:rPr>
              <a:t>l </a:t>
            </a:r>
            <a:r>
              <a:rPr lang="en-US" sz="3200" b="1" dirty="0">
                <a:latin typeface="Arial" panose="020B0604020202020204" pitchFamily="34" charset="0"/>
                <a:cs typeface="Arial" panose="020B0604020202020204" pitchFamily="34" charset="0"/>
              </a:rPr>
              <a:t>Team</a:t>
            </a:r>
            <a:endParaRPr lang="en-IN" sz="32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18DB3AC-078C-4A29-9F51-73267B954EAA}"/>
              </a:ext>
            </a:extLst>
          </p:cNvPr>
          <p:cNvSpPr txBox="1"/>
          <p:nvPr/>
        </p:nvSpPr>
        <p:spPr>
          <a:xfrm>
            <a:off x="9745889" y="37150"/>
            <a:ext cx="1894149" cy="400110"/>
          </a:xfrm>
          <a:prstGeom prst="rect">
            <a:avLst/>
          </a:prstGeom>
          <a:solidFill>
            <a:schemeClr val="bg1">
              <a:lumMod val="95000"/>
            </a:schemeClr>
          </a:solidFill>
        </p:spPr>
        <p:txBody>
          <a:bodyPr wrap="square">
            <a:spAutoFit/>
          </a:bodyPr>
          <a:lstStyle/>
          <a:p>
            <a:pPr algn="ctr"/>
            <a:r>
              <a:rPr lang="en-IN" sz="2000" b="1" dirty="0"/>
              <a:t>UK, India, China</a:t>
            </a:r>
          </a:p>
        </p:txBody>
      </p:sp>
      <p:pic>
        <p:nvPicPr>
          <p:cNvPr id="4" name="Picture 2" descr="cc logo">
            <a:extLst>
              <a:ext uri="{FF2B5EF4-FFF2-40B4-BE49-F238E27FC236}">
                <a16:creationId xmlns:a16="http://schemas.microsoft.com/office/drawing/2014/main" id="{BCFA5AC1-37B1-44AA-8743-664F140D6A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76C8B999-1571-4062-AD6D-F3807245DC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6" name="Picture 75">
            <a:extLst>
              <a:ext uri="{FF2B5EF4-FFF2-40B4-BE49-F238E27FC236}">
                <a16:creationId xmlns:a16="http://schemas.microsoft.com/office/drawing/2014/main" id="{B2CB1D2B-4267-4507-8121-72CDF26E5D99}"/>
              </a:ext>
            </a:extLst>
          </p:cNvPr>
          <p:cNvPicPr>
            <a:picLocks noChangeAspect="1"/>
          </p:cNvPicPr>
          <p:nvPr/>
        </p:nvPicPr>
        <p:blipFill>
          <a:blip r:embed="rId7"/>
          <a:stretch>
            <a:fillRect/>
          </a:stretch>
        </p:blipFill>
        <p:spPr>
          <a:xfrm>
            <a:off x="1244661" y="945606"/>
            <a:ext cx="9248434" cy="5730737"/>
          </a:xfrm>
          <a:prstGeom prst="rect">
            <a:avLst/>
          </a:prstGeom>
        </p:spPr>
      </p:pic>
      <p:pic>
        <p:nvPicPr>
          <p:cNvPr id="6" name="Picture 5">
            <a:extLst>
              <a:ext uri="{FF2B5EF4-FFF2-40B4-BE49-F238E27FC236}">
                <a16:creationId xmlns:a16="http://schemas.microsoft.com/office/drawing/2014/main" id="{1AFF5F49-E2AB-4D16-B06B-DE6291566DDD}"/>
              </a:ext>
            </a:extLst>
          </p:cNvPr>
          <p:cNvPicPr>
            <a:picLocks noChangeAspect="1"/>
          </p:cNvPicPr>
          <p:nvPr/>
        </p:nvPicPr>
        <p:blipFill>
          <a:blip r:embed="rId8"/>
          <a:stretch>
            <a:fillRect/>
          </a:stretch>
        </p:blipFill>
        <p:spPr>
          <a:xfrm>
            <a:off x="11719453" y="0"/>
            <a:ext cx="472547" cy="6858000"/>
          </a:xfrm>
          <a:prstGeom prst="rect">
            <a:avLst/>
          </a:prstGeom>
        </p:spPr>
      </p:pic>
    </p:spTree>
    <p:extLst>
      <p:ext uri="{BB962C8B-B14F-4D97-AF65-F5344CB8AC3E}">
        <p14:creationId xmlns:p14="http://schemas.microsoft.com/office/powerpoint/2010/main" val="258276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a:t>
            </a:r>
            <a:r>
              <a:rPr lang="en-US" sz="3200" b="1" dirty="0">
                <a:solidFill>
                  <a:srgbClr val="7030A0"/>
                </a:solidFill>
                <a:latin typeface="Arial" panose="020B0604020202020204" pitchFamily="34" charset="0"/>
                <a:cs typeface="Arial" panose="020B0604020202020204" pitchFamily="34" charset="0"/>
              </a:rPr>
              <a:t>C</a:t>
            </a:r>
            <a:r>
              <a:rPr lang="en-US" sz="3200" b="1" dirty="0">
                <a:solidFill>
                  <a:srgbClr val="0070C0"/>
                </a:solidFill>
                <a:latin typeface="Arial" panose="020B0604020202020204" pitchFamily="34" charset="0"/>
                <a:cs typeface="Arial" panose="020B0604020202020204" pitchFamily="34" charset="0"/>
              </a:rPr>
              <a:t>o</a:t>
            </a:r>
            <a:r>
              <a:rPr lang="en-US" sz="3200" b="1" dirty="0">
                <a:solidFill>
                  <a:srgbClr val="00B0F0"/>
                </a:solidFill>
                <a:latin typeface="Arial" panose="020B0604020202020204" pitchFamily="34" charset="0"/>
                <a:cs typeface="Arial" panose="020B0604020202020204" pitchFamily="34" charset="0"/>
              </a:rPr>
              <a:t>l</a:t>
            </a:r>
            <a:r>
              <a:rPr lang="en-US" sz="3200" b="1" dirty="0">
                <a:solidFill>
                  <a:srgbClr val="00B050"/>
                </a:solidFill>
                <a:latin typeface="Arial" panose="020B0604020202020204" pitchFamily="34" charset="0"/>
                <a:cs typeface="Arial" panose="020B0604020202020204" pitchFamily="34" charset="0"/>
              </a:rPr>
              <a:t>o</a:t>
            </a:r>
            <a:r>
              <a:rPr lang="en-US" sz="3200" b="1" dirty="0">
                <a:solidFill>
                  <a:srgbClr val="92D050"/>
                </a:solidFill>
                <a:latin typeface="Arial" panose="020B0604020202020204" pitchFamily="34" charset="0"/>
                <a:cs typeface="Arial" panose="020B0604020202020204" pitchFamily="34" charset="0"/>
              </a:rPr>
              <a:t>r</a:t>
            </a:r>
            <a:r>
              <a:rPr lang="en-US" sz="3200" b="1" dirty="0">
                <a:solidFill>
                  <a:schemeClr val="accent4"/>
                </a:solidFill>
                <a:latin typeface="Arial" panose="020B0604020202020204" pitchFamily="34" charset="0"/>
                <a:cs typeface="Arial" panose="020B0604020202020204" pitchFamily="34" charset="0"/>
              </a:rPr>
              <a:t>f</a:t>
            </a:r>
            <a:r>
              <a:rPr lang="en-US" sz="3200" b="1" dirty="0">
                <a:solidFill>
                  <a:schemeClr val="accent2"/>
                </a:solidFill>
                <a:latin typeface="Arial" panose="020B0604020202020204" pitchFamily="34" charset="0"/>
                <a:cs typeface="Arial" panose="020B0604020202020204" pitchFamily="34" charset="0"/>
              </a:rPr>
              <a:t>u</a:t>
            </a:r>
            <a:r>
              <a:rPr lang="en-US" sz="3200" b="1" dirty="0">
                <a:solidFill>
                  <a:srgbClr val="E64775"/>
                </a:solidFill>
                <a:latin typeface="Arial" panose="020B0604020202020204" pitchFamily="34" charset="0"/>
                <a:cs typeface="Arial" panose="020B0604020202020204" pitchFamily="34" charset="0"/>
              </a:rPr>
              <a:t>l </a:t>
            </a:r>
            <a:r>
              <a:rPr lang="en-US" sz="3200" b="1" dirty="0">
                <a:latin typeface="Arial" panose="020B0604020202020204" pitchFamily="34" charset="0"/>
                <a:cs typeface="Arial" panose="020B0604020202020204" pitchFamily="34" charset="0"/>
              </a:rPr>
              <a:t>Team</a:t>
            </a:r>
            <a:endParaRPr lang="en-IN" sz="32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18DB3AC-078C-4A29-9F51-73267B954EAA}"/>
              </a:ext>
            </a:extLst>
          </p:cNvPr>
          <p:cNvSpPr txBox="1"/>
          <p:nvPr/>
        </p:nvSpPr>
        <p:spPr>
          <a:xfrm>
            <a:off x="9745889" y="37150"/>
            <a:ext cx="1894149" cy="400110"/>
          </a:xfrm>
          <a:prstGeom prst="rect">
            <a:avLst/>
          </a:prstGeom>
          <a:solidFill>
            <a:schemeClr val="bg1">
              <a:lumMod val="95000"/>
            </a:schemeClr>
          </a:solidFill>
        </p:spPr>
        <p:txBody>
          <a:bodyPr wrap="square">
            <a:spAutoFit/>
          </a:bodyPr>
          <a:lstStyle/>
          <a:p>
            <a:pPr algn="ctr"/>
            <a:r>
              <a:rPr lang="en-IN" sz="2000" b="1" dirty="0"/>
              <a:t>UK, India, China</a:t>
            </a:r>
          </a:p>
        </p:txBody>
      </p:sp>
      <p:pic>
        <p:nvPicPr>
          <p:cNvPr id="3" name="Picture 2" descr="cc logo">
            <a:extLst>
              <a:ext uri="{FF2B5EF4-FFF2-40B4-BE49-F238E27FC236}">
                <a16:creationId xmlns:a16="http://schemas.microsoft.com/office/drawing/2014/main" id="{7B99A36A-44A6-425E-AE14-700D295616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4" name="Picture 3">
            <a:extLst>
              <a:ext uri="{FF2B5EF4-FFF2-40B4-BE49-F238E27FC236}">
                <a16:creationId xmlns:a16="http://schemas.microsoft.com/office/drawing/2014/main" id="{2021509E-E3E8-492C-A095-A94F292BC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8" name="Picture 47">
            <a:extLst>
              <a:ext uri="{FF2B5EF4-FFF2-40B4-BE49-F238E27FC236}">
                <a16:creationId xmlns:a16="http://schemas.microsoft.com/office/drawing/2014/main" id="{CD37B642-9EE7-4517-B92C-0A8DC8DDD6D4}"/>
              </a:ext>
            </a:extLst>
          </p:cNvPr>
          <p:cNvPicPr>
            <a:picLocks noChangeAspect="1"/>
          </p:cNvPicPr>
          <p:nvPr/>
        </p:nvPicPr>
        <p:blipFill>
          <a:blip r:embed="rId7"/>
          <a:stretch>
            <a:fillRect/>
          </a:stretch>
        </p:blipFill>
        <p:spPr>
          <a:xfrm>
            <a:off x="1477879" y="1087044"/>
            <a:ext cx="9236241" cy="5468586"/>
          </a:xfrm>
          <a:prstGeom prst="rect">
            <a:avLst/>
          </a:prstGeom>
        </p:spPr>
      </p:pic>
      <p:pic>
        <p:nvPicPr>
          <p:cNvPr id="5" name="Picture 4">
            <a:extLst>
              <a:ext uri="{FF2B5EF4-FFF2-40B4-BE49-F238E27FC236}">
                <a16:creationId xmlns:a16="http://schemas.microsoft.com/office/drawing/2014/main" id="{4AF8E3D0-F96D-4C8E-A921-C7DFB629C563}"/>
              </a:ext>
            </a:extLst>
          </p:cNvPr>
          <p:cNvPicPr>
            <a:picLocks noChangeAspect="1"/>
          </p:cNvPicPr>
          <p:nvPr/>
        </p:nvPicPr>
        <p:blipFill>
          <a:blip r:embed="rId8"/>
          <a:stretch>
            <a:fillRect/>
          </a:stretch>
        </p:blipFill>
        <p:spPr>
          <a:xfrm>
            <a:off x="11719453" y="0"/>
            <a:ext cx="472547" cy="6858000"/>
          </a:xfrm>
          <a:prstGeom prst="rect">
            <a:avLst/>
          </a:prstGeom>
        </p:spPr>
      </p:pic>
    </p:spTree>
    <p:extLst>
      <p:ext uri="{BB962C8B-B14F-4D97-AF65-F5344CB8AC3E}">
        <p14:creationId xmlns:p14="http://schemas.microsoft.com/office/powerpoint/2010/main" val="85265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4">
            <a:extLst>
              <a:ext uri="{FF2B5EF4-FFF2-40B4-BE49-F238E27FC236}">
                <a16:creationId xmlns:a16="http://schemas.microsoft.com/office/drawing/2014/main" id="{B4755BDF-2241-4580-87BB-FCAAF1654892}"/>
              </a:ext>
            </a:extLst>
          </p:cNvPr>
          <p:cNvSpPr>
            <a:spLocks noChangeAspect="1" noChangeArrowheads="1"/>
          </p:cNvSpPr>
          <p:nvPr/>
        </p:nvSpPr>
        <p:spPr bwMode="auto">
          <a:xfrm>
            <a:off x="7282824" y="6873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5" name="Title 1">
            <a:extLst>
              <a:ext uri="{FF2B5EF4-FFF2-40B4-BE49-F238E27FC236}">
                <a16:creationId xmlns:a16="http://schemas.microsoft.com/office/drawing/2014/main" id="{64D6566E-5B3B-498A-BE23-EAAA4F86B1A1}"/>
              </a:ext>
            </a:extLst>
          </p:cNvPr>
          <p:cNvSpPr txBox="1">
            <a:spLocks/>
          </p:cNvSpPr>
          <p:nvPr/>
        </p:nvSpPr>
        <p:spPr>
          <a:xfrm>
            <a:off x="214603" y="182872"/>
            <a:ext cx="4103523" cy="888493"/>
          </a:xfrm>
          <a:prstGeom prst="rect">
            <a:avLst/>
          </a:prstGeom>
        </p:spPr>
        <p:txBody>
          <a:bodyPr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rgbClr val="F68212"/>
                </a:solidFill>
                <a:latin typeface="Arial" panose="020B0604020202020204" pitchFamily="34" charset="0"/>
                <a:cs typeface="Arial" panose="020B0604020202020204" pitchFamily="34" charset="0"/>
              </a:rPr>
              <a:t>Useful Links </a:t>
            </a:r>
            <a:endParaRPr lang="en-IN" sz="3600" dirty="0"/>
          </a:p>
        </p:txBody>
      </p:sp>
      <p:sp>
        <p:nvSpPr>
          <p:cNvPr id="5" name="Content Placeholder 4">
            <a:extLst>
              <a:ext uri="{FF2B5EF4-FFF2-40B4-BE49-F238E27FC236}">
                <a16:creationId xmlns:a16="http://schemas.microsoft.com/office/drawing/2014/main" id="{A0C07A68-B3F4-456E-8120-AE0C78BA25F1}"/>
              </a:ext>
            </a:extLst>
          </p:cNvPr>
          <p:cNvSpPr>
            <a:spLocks noGrp="1"/>
          </p:cNvSpPr>
          <p:nvPr>
            <p:ph sz="half" idx="1"/>
          </p:nvPr>
        </p:nvSpPr>
        <p:spPr>
          <a:xfrm>
            <a:off x="347281" y="1261640"/>
            <a:ext cx="5309120" cy="5359569"/>
          </a:xfrm>
        </p:spPr>
        <p:txBody>
          <a:bodyPr>
            <a:normAutofit fontScale="47500" lnSpcReduction="20000"/>
          </a:bodyPr>
          <a:lstStyle/>
          <a:p>
            <a:pPr marL="0" indent="0">
              <a:buNone/>
            </a:pPr>
            <a:r>
              <a:rPr lang="en-IN" b="1" dirty="0"/>
              <a:t>Viral epidemics and country</a:t>
            </a:r>
          </a:p>
          <a:p>
            <a:r>
              <a:rPr lang="en-IN" dirty="0"/>
              <a:t>Details : https://github.com/petermr/openVirus/wiki/miniproject:-viral-epidemics-and-country</a:t>
            </a:r>
          </a:p>
          <a:p>
            <a:r>
              <a:rPr lang="en-IN" dirty="0"/>
              <a:t>Dictionary : </a:t>
            </a:r>
            <a:r>
              <a:rPr lang="en-IN" dirty="0">
                <a:hlinkClick r:id="rId3"/>
              </a:rPr>
              <a:t>https://github.com/petermr/openVirus/wiki/Dictionary:-Country</a:t>
            </a:r>
            <a:endParaRPr lang="en-IN" dirty="0"/>
          </a:p>
          <a:p>
            <a:endParaRPr lang="en-IN" dirty="0"/>
          </a:p>
          <a:p>
            <a:pPr marL="0" indent="0">
              <a:buNone/>
            </a:pPr>
            <a:r>
              <a:rPr lang="en-IN" b="1" dirty="0"/>
              <a:t>Viral epidemics and diseases</a:t>
            </a:r>
          </a:p>
          <a:p>
            <a:r>
              <a:rPr lang="en-IN" dirty="0"/>
              <a:t>Details : https://github.com/petermr/openVirus/wiki/miniproject:-viral-epidemics-and-disease</a:t>
            </a:r>
          </a:p>
          <a:p>
            <a:r>
              <a:rPr lang="en-IN" dirty="0"/>
              <a:t>Dictionary : </a:t>
            </a:r>
            <a:r>
              <a:rPr lang="en-IN" dirty="0">
                <a:hlinkClick r:id="rId4"/>
              </a:rPr>
              <a:t>https://github.com/petermr/openVirus/wiki/Dictionary:-Diseases</a:t>
            </a:r>
            <a:endParaRPr lang="en-IN" dirty="0"/>
          </a:p>
          <a:p>
            <a:endParaRPr lang="en-IN" dirty="0"/>
          </a:p>
          <a:p>
            <a:pPr marL="0" indent="0">
              <a:buNone/>
            </a:pPr>
            <a:r>
              <a:rPr lang="en-IN" b="1" dirty="0"/>
              <a:t> Viral epidemics and drugs</a:t>
            </a:r>
          </a:p>
          <a:p>
            <a:r>
              <a:rPr lang="en-IN" dirty="0"/>
              <a:t>Details : https://github.com/petermr/openVirus/wiki/miniproject:-viral-epidemics-and-drugs</a:t>
            </a:r>
          </a:p>
          <a:p>
            <a:r>
              <a:rPr lang="en-IN" dirty="0"/>
              <a:t>Dictionary : </a:t>
            </a:r>
            <a:r>
              <a:rPr lang="en-IN" dirty="0">
                <a:hlinkClick r:id="rId5"/>
              </a:rPr>
              <a:t>https://github.com/petermr/openVirus/wiki/Dictionary:-Drugs</a:t>
            </a:r>
            <a:endParaRPr lang="en-IN" dirty="0"/>
          </a:p>
          <a:p>
            <a:endParaRPr lang="en-IN" dirty="0"/>
          </a:p>
          <a:p>
            <a:pPr marL="0" indent="0">
              <a:buNone/>
            </a:pPr>
            <a:r>
              <a:rPr lang="en-IN" b="1" dirty="0"/>
              <a:t> Viral epidemics and funders</a:t>
            </a:r>
          </a:p>
          <a:p>
            <a:r>
              <a:rPr lang="en-IN" dirty="0"/>
              <a:t>Details : https://github.com/petermr/openVirus/wiki/miniproject:-viral-epidemics-and-funders</a:t>
            </a:r>
          </a:p>
          <a:p>
            <a:r>
              <a:rPr lang="en-IN" dirty="0"/>
              <a:t>Dictionary : </a:t>
            </a:r>
            <a:r>
              <a:rPr lang="en-IN" dirty="0">
                <a:hlinkClick r:id="rId6"/>
              </a:rPr>
              <a:t>https://github.com/petermr/openVirus/wiki/Dictionary:-Funders</a:t>
            </a:r>
            <a:endParaRPr lang="en-IN" dirty="0"/>
          </a:p>
          <a:p>
            <a:endParaRPr lang="en-IN" dirty="0"/>
          </a:p>
        </p:txBody>
      </p:sp>
      <p:sp>
        <p:nvSpPr>
          <p:cNvPr id="9" name="Content Placeholder 8">
            <a:extLst>
              <a:ext uri="{FF2B5EF4-FFF2-40B4-BE49-F238E27FC236}">
                <a16:creationId xmlns:a16="http://schemas.microsoft.com/office/drawing/2014/main" id="{27AF241A-331F-48F9-BFFC-CBA1A64100DC}"/>
              </a:ext>
            </a:extLst>
          </p:cNvPr>
          <p:cNvSpPr>
            <a:spLocks noGrp="1"/>
          </p:cNvSpPr>
          <p:nvPr>
            <p:ph sz="half" idx="2"/>
          </p:nvPr>
        </p:nvSpPr>
        <p:spPr>
          <a:xfrm>
            <a:off x="5928657" y="1261640"/>
            <a:ext cx="5507351" cy="5359568"/>
          </a:xfrm>
        </p:spPr>
        <p:txBody>
          <a:bodyPr>
            <a:normAutofit fontScale="47500" lnSpcReduction="20000"/>
          </a:bodyPr>
          <a:lstStyle/>
          <a:p>
            <a:pPr marL="0" indent="0">
              <a:buNone/>
            </a:pPr>
            <a:r>
              <a:rPr lang="en-IN" b="1" dirty="0"/>
              <a:t>Viral epidemics and non pharmaceutical interventions</a:t>
            </a:r>
          </a:p>
          <a:p>
            <a:r>
              <a:rPr lang="en-IN" dirty="0"/>
              <a:t>Details : https://github.com/petermr/openVirus/wiki/miniproject:-viral-epidemics-and-non-pharmaceutical-interventions</a:t>
            </a:r>
          </a:p>
          <a:p>
            <a:r>
              <a:rPr lang="en-IN" dirty="0"/>
              <a:t>Dictionary : </a:t>
            </a:r>
            <a:r>
              <a:rPr lang="en-IN" dirty="0">
                <a:hlinkClick r:id="rId7"/>
              </a:rPr>
              <a:t>https://github.com/petermr/openVirus/wiki/Dictionary:-Non--pharmaceutical-Interventions</a:t>
            </a:r>
            <a:endParaRPr lang="en-IN" dirty="0"/>
          </a:p>
          <a:p>
            <a:endParaRPr lang="en-IN" dirty="0"/>
          </a:p>
          <a:p>
            <a:pPr marL="0" indent="0">
              <a:buNone/>
            </a:pPr>
            <a:r>
              <a:rPr lang="en-IN" b="1" dirty="0"/>
              <a:t> Viral epidemics and viruses</a:t>
            </a:r>
          </a:p>
          <a:p>
            <a:r>
              <a:rPr lang="en-IN" dirty="0"/>
              <a:t>Details : https://github.com/petermr/openVirus/wiki/miniproject:-viral-epidemics-and-viruses</a:t>
            </a:r>
          </a:p>
          <a:p>
            <a:r>
              <a:rPr lang="en-IN" dirty="0"/>
              <a:t>Dictionary : </a:t>
            </a:r>
            <a:r>
              <a:rPr lang="en-IN" dirty="0">
                <a:hlinkClick r:id="rId8"/>
              </a:rPr>
              <a:t>https://github.com/petermr/openVirus/wiki/Dictionary:-Viruses</a:t>
            </a:r>
            <a:endParaRPr lang="en-IN" dirty="0"/>
          </a:p>
          <a:p>
            <a:endParaRPr lang="en-IN" dirty="0"/>
          </a:p>
          <a:p>
            <a:pPr marL="0" indent="0">
              <a:buNone/>
            </a:pPr>
            <a:r>
              <a:rPr lang="en-IN" b="1" dirty="0"/>
              <a:t>Viral epidemics and zoonosis</a:t>
            </a:r>
          </a:p>
          <a:p>
            <a:r>
              <a:rPr lang="en-IN" dirty="0"/>
              <a:t>Details : https://github.com/petermr/openVirus/wiki/miniproject:-viral-epidemics-and-zoonoses</a:t>
            </a:r>
          </a:p>
          <a:p>
            <a:r>
              <a:rPr lang="en-IN" dirty="0"/>
              <a:t>Dictionary : </a:t>
            </a:r>
            <a:r>
              <a:rPr lang="en-IN" dirty="0">
                <a:hlinkClick r:id="rId9"/>
              </a:rPr>
              <a:t>https://github.com/petermr/openVirus/wiki/Dictionary:-Zoonosis</a:t>
            </a:r>
            <a:endParaRPr lang="en-IN" dirty="0"/>
          </a:p>
          <a:p>
            <a:endParaRPr lang="en-IN" dirty="0"/>
          </a:p>
          <a:p>
            <a:pPr marL="0" indent="0">
              <a:buNone/>
            </a:pPr>
            <a:r>
              <a:rPr lang="en-IN" b="1" dirty="0"/>
              <a:t>Testing and tracing in viral epidemics</a:t>
            </a:r>
          </a:p>
          <a:p>
            <a:r>
              <a:rPr lang="en-IN" dirty="0"/>
              <a:t>Details : https://github.com/petermr/openVirus/wiki/MiniProject:Testing-and-tracing-in-viral-epidemics</a:t>
            </a:r>
          </a:p>
          <a:p>
            <a:r>
              <a:rPr lang="en-IN" dirty="0"/>
              <a:t>Dictionary : </a:t>
            </a:r>
            <a:r>
              <a:rPr lang="en-IN" dirty="0">
                <a:hlinkClick r:id="rId10"/>
              </a:rPr>
              <a:t>https://github.com/petermr/openVirus/wiki/Dictionary:-Testing-and-Tracing</a:t>
            </a:r>
            <a:endParaRPr lang="en-IN" dirty="0"/>
          </a:p>
          <a:p>
            <a:endParaRPr lang="en-IN" dirty="0"/>
          </a:p>
        </p:txBody>
      </p:sp>
      <p:sp>
        <p:nvSpPr>
          <p:cNvPr id="48" name="TextBox 47">
            <a:extLst>
              <a:ext uri="{FF2B5EF4-FFF2-40B4-BE49-F238E27FC236}">
                <a16:creationId xmlns:a16="http://schemas.microsoft.com/office/drawing/2014/main" id="{B300F088-C62E-4C7F-969B-E9C89A95BA36}"/>
              </a:ext>
            </a:extLst>
          </p:cNvPr>
          <p:cNvSpPr txBox="1"/>
          <p:nvPr/>
        </p:nvSpPr>
        <p:spPr>
          <a:xfrm>
            <a:off x="4253219" y="80987"/>
            <a:ext cx="7420932" cy="923330"/>
          </a:xfrm>
          <a:prstGeom prst="rect">
            <a:avLst/>
          </a:prstGeom>
          <a:noFill/>
        </p:spPr>
        <p:txBody>
          <a:bodyPr wrap="square">
            <a:spAutoFit/>
          </a:bodyPr>
          <a:lstStyle/>
          <a:p>
            <a:pPr marL="0" indent="0">
              <a:buNone/>
            </a:pPr>
            <a:r>
              <a:rPr lang="en-IN" sz="2000" b="1" dirty="0"/>
              <a:t>GITHUB Repository: </a:t>
            </a:r>
            <a:r>
              <a:rPr lang="en-IN" dirty="0">
                <a:hlinkClick r:id="rId11"/>
              </a:rPr>
              <a:t>https://github.com/petermr/openVirus</a:t>
            </a:r>
            <a:endParaRPr lang="en-IN" sz="2000" dirty="0"/>
          </a:p>
          <a:p>
            <a:pPr marL="0" indent="0">
              <a:buNone/>
            </a:pPr>
            <a:r>
              <a:rPr lang="en-IN" b="1" dirty="0"/>
              <a:t>Presentations/Videos : </a:t>
            </a:r>
            <a:r>
              <a:rPr lang="en-IN" sz="1600" dirty="0">
                <a:hlinkClick r:id="rId12"/>
              </a:rPr>
              <a:t>https://www.youtube.com/watch?v=XiTngk-POm8</a:t>
            </a:r>
            <a:endParaRPr lang="en-IN" sz="1600" dirty="0"/>
          </a:p>
          <a:p>
            <a:pPr marL="0" indent="0">
              <a:buNone/>
            </a:pPr>
            <a:r>
              <a:rPr lang="en-IN" sz="1600" dirty="0"/>
              <a:t>                                                </a:t>
            </a:r>
            <a:r>
              <a:rPr lang="en-IN" sz="1600" dirty="0">
                <a:hlinkClick r:id="rId13"/>
              </a:rPr>
              <a:t>https://youtu.be/AXmqMMGiZUw</a:t>
            </a:r>
            <a:r>
              <a:rPr lang="en-IN" sz="1600" dirty="0"/>
              <a:t> </a:t>
            </a:r>
          </a:p>
        </p:txBody>
      </p:sp>
      <p:pic>
        <p:nvPicPr>
          <p:cNvPr id="17" name="Picture 2" descr="cc logo">
            <a:extLst>
              <a:ext uri="{FF2B5EF4-FFF2-40B4-BE49-F238E27FC236}">
                <a16:creationId xmlns:a16="http://schemas.microsoft.com/office/drawing/2014/main" id="{71F5D718-0943-412B-9C4D-001BF588066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9" name="Picture 18">
            <a:extLst>
              <a:ext uri="{FF2B5EF4-FFF2-40B4-BE49-F238E27FC236}">
                <a16:creationId xmlns:a16="http://schemas.microsoft.com/office/drawing/2014/main" id="{11303BA4-D6EA-4662-BFD2-12921EB10C8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6" name="Picture 5">
            <a:extLst>
              <a:ext uri="{FF2B5EF4-FFF2-40B4-BE49-F238E27FC236}">
                <a16:creationId xmlns:a16="http://schemas.microsoft.com/office/drawing/2014/main" id="{6D6608B1-E58D-46AD-BE83-D8DBDF4EFF2E}"/>
              </a:ext>
            </a:extLst>
          </p:cNvPr>
          <p:cNvPicPr>
            <a:picLocks noChangeAspect="1"/>
          </p:cNvPicPr>
          <p:nvPr/>
        </p:nvPicPr>
        <p:blipFill>
          <a:blip r:embed="rId18"/>
          <a:stretch>
            <a:fillRect/>
          </a:stretch>
        </p:blipFill>
        <p:spPr>
          <a:xfrm>
            <a:off x="10001596" y="6388154"/>
            <a:ext cx="1638442" cy="426757"/>
          </a:xfrm>
          <a:prstGeom prst="rect">
            <a:avLst/>
          </a:prstGeom>
        </p:spPr>
      </p:pic>
      <p:sp>
        <p:nvSpPr>
          <p:cNvPr id="14" name="TextBox 13">
            <a:extLst>
              <a:ext uri="{FF2B5EF4-FFF2-40B4-BE49-F238E27FC236}">
                <a16:creationId xmlns:a16="http://schemas.microsoft.com/office/drawing/2014/main" id="{CBAC00D9-9B35-4F21-8888-3F03F613DA1F}"/>
              </a:ext>
            </a:extLst>
          </p:cNvPr>
          <p:cNvSpPr txBox="1"/>
          <p:nvPr/>
        </p:nvSpPr>
        <p:spPr>
          <a:xfrm>
            <a:off x="561030" y="6601532"/>
            <a:ext cx="6097656"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b="0" i="0" dirty="0">
                <a:solidFill>
                  <a:srgbClr val="1D1C1D"/>
                </a:solidFill>
                <a:effectLst/>
                <a:latin typeface="Slack-Lato"/>
              </a:rPr>
              <a:t>Some images </a:t>
            </a:r>
            <a:r>
              <a:rPr lang="en-IN" sz="900" b="0" i="0" dirty="0" err="1">
                <a:solidFill>
                  <a:srgbClr val="1D1C1D"/>
                </a:solidFill>
                <a:effectLst/>
                <a:latin typeface="Slack-Lato"/>
              </a:rPr>
              <a:t>Pixabay</a:t>
            </a:r>
            <a:endParaRPr lang="en-IN" sz="900" dirty="0"/>
          </a:p>
        </p:txBody>
      </p:sp>
      <p:pic>
        <p:nvPicPr>
          <p:cNvPr id="3" name="Picture 2">
            <a:extLst>
              <a:ext uri="{FF2B5EF4-FFF2-40B4-BE49-F238E27FC236}">
                <a16:creationId xmlns:a16="http://schemas.microsoft.com/office/drawing/2014/main" id="{B2D425F3-C1B1-4459-A91B-E256FDE27195}"/>
              </a:ext>
            </a:extLst>
          </p:cNvPr>
          <p:cNvPicPr>
            <a:picLocks noChangeAspect="1"/>
          </p:cNvPicPr>
          <p:nvPr/>
        </p:nvPicPr>
        <p:blipFill>
          <a:blip r:embed="rId19"/>
          <a:stretch>
            <a:fillRect/>
          </a:stretch>
        </p:blipFill>
        <p:spPr>
          <a:xfrm>
            <a:off x="11734443" y="15110"/>
            <a:ext cx="472547" cy="6858000"/>
          </a:xfrm>
          <a:prstGeom prst="rect">
            <a:avLst/>
          </a:prstGeom>
        </p:spPr>
      </p:pic>
    </p:spTree>
    <p:extLst>
      <p:ext uri="{BB962C8B-B14F-4D97-AF65-F5344CB8AC3E}">
        <p14:creationId xmlns:p14="http://schemas.microsoft.com/office/powerpoint/2010/main" val="3125388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6ABBAF6-D6CB-4AA6-83B6-EF40EE93CB16}"/>
              </a:ext>
            </a:extLst>
          </p:cNvPr>
          <p:cNvSpPr txBox="1">
            <a:spLocks/>
          </p:cNvSpPr>
          <p:nvPr/>
        </p:nvSpPr>
        <p:spPr>
          <a:xfrm>
            <a:off x="0" y="272016"/>
            <a:ext cx="11699225" cy="83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mn-lt"/>
                <a:cs typeface="Arial" panose="020B0604020202020204" pitchFamily="34" charset="0"/>
              </a:rPr>
              <a:t>Our Inspiration </a:t>
            </a:r>
            <a:endParaRPr lang="en-IN" sz="4000" b="1" dirty="0">
              <a:latin typeface="+mn-lt"/>
              <a:cs typeface="Arial" panose="020B0604020202020204" pitchFamily="34" charset="0"/>
            </a:endParaRPr>
          </a:p>
        </p:txBody>
      </p:sp>
      <p:sp>
        <p:nvSpPr>
          <p:cNvPr id="35" name="TextBox 34">
            <a:extLst>
              <a:ext uri="{FF2B5EF4-FFF2-40B4-BE49-F238E27FC236}">
                <a16:creationId xmlns:a16="http://schemas.microsoft.com/office/drawing/2014/main" id="{51FCE474-6A9C-4ED3-86E4-80F9A28FD65A}"/>
              </a:ext>
            </a:extLst>
          </p:cNvPr>
          <p:cNvSpPr txBox="1"/>
          <p:nvPr/>
        </p:nvSpPr>
        <p:spPr>
          <a:xfrm>
            <a:off x="736034" y="1548015"/>
            <a:ext cx="6387726" cy="2308324"/>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12286F"/>
                </a:solidFill>
                <a:effectLst/>
                <a:latin typeface="Arial" panose="020B0604020202020204" pitchFamily="34" charset="0"/>
              </a:rPr>
              <a:t>Repositories are for everyone everywhere</a:t>
            </a:r>
          </a:p>
          <a:p>
            <a:pPr marL="342900" indent="-342900" algn="just">
              <a:buFont typeface="Arial" panose="020B0604020202020204" pitchFamily="34" charset="0"/>
              <a:buChar char="•"/>
            </a:pPr>
            <a:endParaRPr lang="en-US" sz="2400" i="0" dirty="0">
              <a:solidFill>
                <a:srgbClr val="12286F"/>
              </a:solidFill>
              <a:effectLst/>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Save the time of the reader</a:t>
            </a:r>
          </a:p>
          <a:p>
            <a:pPr marL="342900" indent="-342900" algn="just">
              <a:buFont typeface="Arial" panose="020B0604020202020204" pitchFamily="34" charset="0"/>
              <a:buChar char="•"/>
            </a:pPr>
            <a:endParaRPr lang="en-US" sz="2400" dirty="0">
              <a:solidFill>
                <a:srgbClr val="12286F"/>
              </a:solidFill>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The repository system is a growing communal organism</a:t>
            </a:r>
          </a:p>
        </p:txBody>
      </p:sp>
      <p:sp>
        <p:nvSpPr>
          <p:cNvPr id="49" name="TextBox 48">
            <a:extLst>
              <a:ext uri="{FF2B5EF4-FFF2-40B4-BE49-F238E27FC236}">
                <a16:creationId xmlns:a16="http://schemas.microsoft.com/office/drawing/2014/main" id="{88B3BA44-BF67-4E3A-B340-A358D445BABF}"/>
              </a:ext>
            </a:extLst>
          </p:cNvPr>
          <p:cNvSpPr txBox="1"/>
          <p:nvPr/>
        </p:nvSpPr>
        <p:spPr>
          <a:xfrm>
            <a:off x="579122" y="6519446"/>
            <a:ext cx="11120106" cy="338554"/>
          </a:xfrm>
          <a:prstGeom prst="rect">
            <a:avLst/>
          </a:prstGeom>
          <a:noFill/>
        </p:spPr>
        <p:txBody>
          <a:bodyPr wrap="square">
            <a:spAutoFit/>
          </a:bodyPr>
          <a:lstStyle/>
          <a:p>
            <a:r>
              <a:rPr lang="en-US" sz="800" dirty="0"/>
              <a:t>Credits:  India Post, Government of India - [1], GODL-India, </a:t>
            </a:r>
            <a:r>
              <a:rPr lang="en-US" sz="800" dirty="0">
                <a:hlinkClick r:id="rId3"/>
              </a:rPr>
              <a:t>https://commons.wikimedia.org/w/index.php?curid=74877762</a:t>
            </a:r>
            <a:r>
              <a:rPr lang="en-US" sz="800" dirty="0"/>
              <a:t>; By </a:t>
            </a:r>
            <a:r>
              <a:rPr lang="en-US" sz="800" dirty="0" err="1"/>
              <a:t>Gennadi</a:t>
            </a:r>
            <a:r>
              <a:rPr lang="en-US" sz="800" dirty="0"/>
              <a:t> </a:t>
            </a:r>
            <a:r>
              <a:rPr lang="en-US" sz="800" dirty="0" err="1"/>
              <a:t>Blindmann</a:t>
            </a:r>
            <a:r>
              <a:rPr lang="en-US" sz="800" dirty="0"/>
              <a:t> (gblindmann@hotmail.com) - Photo, http://www.multi-touch-solution.com/, Public Domain, </a:t>
            </a:r>
            <a:r>
              <a:rPr lang="en-US" sz="800" dirty="0">
                <a:hlinkClick r:id="rId4"/>
              </a:rPr>
              <a:t>https://commons.wikimedia.org/w/index.php?curid=12145131</a:t>
            </a:r>
            <a:r>
              <a:rPr lang="en-US" sz="800" dirty="0"/>
              <a:t>; </a:t>
            </a:r>
            <a:r>
              <a:rPr lang="en-US" sz="800" dirty="0" err="1"/>
              <a:t>hudsoncrafted</a:t>
            </a:r>
            <a:r>
              <a:rPr lang="en-US" sz="800" dirty="0"/>
              <a:t>, </a:t>
            </a:r>
            <a:r>
              <a:rPr lang="en-US" sz="800" dirty="0" err="1"/>
              <a:t>Pixabay</a:t>
            </a:r>
            <a:endParaRPr lang="en-IN" sz="800" dirty="0"/>
          </a:p>
        </p:txBody>
      </p:sp>
      <p:pic>
        <p:nvPicPr>
          <p:cNvPr id="48" name="Picture 2" descr="cc logo">
            <a:extLst>
              <a:ext uri="{FF2B5EF4-FFF2-40B4-BE49-F238E27FC236}">
                <a16:creationId xmlns:a16="http://schemas.microsoft.com/office/drawing/2014/main" id="{AFCD8EE4-7D02-4A34-9516-8DAAFE9676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1" name="Picture 50">
            <a:extLst>
              <a:ext uri="{FF2B5EF4-FFF2-40B4-BE49-F238E27FC236}">
                <a16:creationId xmlns:a16="http://schemas.microsoft.com/office/drawing/2014/main" id="{42124672-5960-4D8C-93A6-CF6EBBF0B2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 name="Picture 6">
            <a:extLst>
              <a:ext uri="{FF2B5EF4-FFF2-40B4-BE49-F238E27FC236}">
                <a16:creationId xmlns:a16="http://schemas.microsoft.com/office/drawing/2014/main" id="{898B360B-E198-454A-8582-6C035EA8F9CE}"/>
              </a:ext>
            </a:extLst>
          </p:cNvPr>
          <p:cNvPicPr>
            <a:picLocks noChangeAspect="1"/>
          </p:cNvPicPr>
          <p:nvPr/>
        </p:nvPicPr>
        <p:blipFill>
          <a:blip r:embed="rId9"/>
          <a:stretch>
            <a:fillRect/>
          </a:stretch>
        </p:blipFill>
        <p:spPr>
          <a:xfrm>
            <a:off x="7993638" y="688587"/>
            <a:ext cx="2981202" cy="3060457"/>
          </a:xfrm>
          <a:prstGeom prst="rect">
            <a:avLst/>
          </a:prstGeom>
        </p:spPr>
      </p:pic>
      <p:pic>
        <p:nvPicPr>
          <p:cNvPr id="4" name="Picture 3">
            <a:extLst>
              <a:ext uri="{FF2B5EF4-FFF2-40B4-BE49-F238E27FC236}">
                <a16:creationId xmlns:a16="http://schemas.microsoft.com/office/drawing/2014/main" id="{7D5ED158-A433-417A-AE9F-29327B9E0E16}"/>
              </a:ext>
            </a:extLst>
          </p:cNvPr>
          <p:cNvPicPr>
            <a:picLocks noChangeAspect="1"/>
          </p:cNvPicPr>
          <p:nvPr/>
        </p:nvPicPr>
        <p:blipFill>
          <a:blip r:embed="rId10"/>
          <a:stretch>
            <a:fillRect/>
          </a:stretch>
        </p:blipFill>
        <p:spPr>
          <a:xfrm>
            <a:off x="579122" y="4275856"/>
            <a:ext cx="11053006" cy="1609483"/>
          </a:xfrm>
          <a:prstGeom prst="rect">
            <a:avLst/>
          </a:prstGeom>
        </p:spPr>
      </p:pic>
      <p:pic>
        <p:nvPicPr>
          <p:cNvPr id="3" name="Picture 2">
            <a:extLst>
              <a:ext uri="{FF2B5EF4-FFF2-40B4-BE49-F238E27FC236}">
                <a16:creationId xmlns:a16="http://schemas.microsoft.com/office/drawing/2014/main" id="{D68B64A0-ACA6-47A8-89C1-B3F01C7EA5F8}"/>
              </a:ext>
            </a:extLst>
          </p:cNvPr>
          <p:cNvPicPr>
            <a:picLocks noChangeAspect="1"/>
          </p:cNvPicPr>
          <p:nvPr/>
        </p:nvPicPr>
        <p:blipFill>
          <a:blip r:embed="rId11"/>
          <a:stretch>
            <a:fillRect/>
          </a:stretch>
        </p:blipFill>
        <p:spPr>
          <a:xfrm>
            <a:off x="11699225" y="34723"/>
            <a:ext cx="472547" cy="6858000"/>
          </a:xfrm>
          <a:prstGeom prst="rect">
            <a:avLst/>
          </a:prstGeom>
        </p:spPr>
      </p:pic>
    </p:spTree>
    <p:extLst>
      <p:ext uri="{BB962C8B-B14F-4D97-AF65-F5344CB8AC3E}">
        <p14:creationId xmlns:p14="http://schemas.microsoft.com/office/powerpoint/2010/main" val="236083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41601B-CD55-44FC-8DA8-6BE95AE355AC}"/>
              </a:ext>
            </a:extLst>
          </p:cNvPr>
          <p:cNvSpPr txBox="1">
            <a:spLocks/>
          </p:cNvSpPr>
          <p:nvPr/>
        </p:nvSpPr>
        <p:spPr>
          <a:xfrm>
            <a:off x="338050" y="1110249"/>
            <a:ext cx="5876838" cy="30979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400" b="1" dirty="0">
                <a:solidFill>
                  <a:srgbClr val="C00000"/>
                </a:solidFill>
                <a:cs typeface="Times New Roman" panose="02020603050405020304" pitchFamily="18" charset="0"/>
              </a:rPr>
              <a:t>8.5 million </a:t>
            </a:r>
            <a:r>
              <a:rPr lang="en-US" sz="2400" dirty="0">
                <a:cs typeface="Times New Roman" panose="02020603050405020304" pitchFamily="18" charset="0"/>
              </a:rPr>
              <a:t>papers</a:t>
            </a:r>
          </a:p>
          <a:p>
            <a:pPr>
              <a:lnSpc>
                <a:spcPct val="160000"/>
              </a:lnSpc>
            </a:pPr>
            <a:r>
              <a:rPr lang="en-US" sz="2400" dirty="0">
                <a:cs typeface="Times New Roman" panose="02020603050405020304" pitchFamily="18" charset="0"/>
              </a:rPr>
              <a:t>Biomedical field: </a:t>
            </a:r>
            <a:r>
              <a:rPr lang="en-US" sz="2400" dirty="0">
                <a:cs typeface="Times New Roman" panose="02020603050405020304" pitchFamily="18" charset="0"/>
                <a:sym typeface="Wingdings" panose="05000000000000000000" pitchFamily="2" charset="2"/>
              </a:rPr>
              <a:t> </a:t>
            </a:r>
            <a:r>
              <a:rPr lang="en-US" sz="2400" b="1" dirty="0">
                <a:solidFill>
                  <a:srgbClr val="C00000"/>
                </a:solidFill>
                <a:cs typeface="Times New Roman" panose="02020603050405020304" pitchFamily="18" charset="0"/>
                <a:sym typeface="Wingdings" panose="05000000000000000000" pitchFamily="2" charset="2"/>
              </a:rPr>
              <a:t>&gt;</a:t>
            </a:r>
            <a:r>
              <a:rPr lang="en-US" sz="2400" b="1" dirty="0">
                <a:solidFill>
                  <a:srgbClr val="C00000"/>
                </a:solidFill>
                <a:cs typeface="Times New Roman" panose="02020603050405020304" pitchFamily="18" charset="0"/>
              </a:rPr>
              <a:t>1million</a:t>
            </a:r>
            <a:r>
              <a:rPr lang="en-US" sz="2400" dirty="0">
                <a:cs typeface="Times New Roman" panose="02020603050405020304" pitchFamily="18" charset="0"/>
              </a:rPr>
              <a:t>/year (PubMed) </a:t>
            </a:r>
            <a:r>
              <a:rPr lang="en-US" sz="2400" dirty="0">
                <a:cs typeface="Times New Roman" panose="02020603050405020304" pitchFamily="18" charset="0"/>
                <a:sym typeface="Wingdings" panose="05000000000000000000" pitchFamily="2" charset="2"/>
              </a:rPr>
              <a:t></a:t>
            </a:r>
            <a:r>
              <a:rPr lang="en-US" sz="2400" dirty="0">
                <a:cs typeface="Times New Roman" panose="02020603050405020304" pitchFamily="18" charset="0"/>
              </a:rPr>
              <a:t> </a:t>
            </a:r>
            <a:r>
              <a:rPr lang="en-US" b="1" dirty="0">
                <a:solidFill>
                  <a:srgbClr val="C00000"/>
                </a:solidFill>
                <a:cs typeface="Times New Roman" panose="02020603050405020304" pitchFamily="18" charset="0"/>
              </a:rPr>
              <a:t>2 </a:t>
            </a:r>
            <a:r>
              <a:rPr lang="en-US" dirty="0">
                <a:cs typeface="Times New Roman" panose="02020603050405020304" pitchFamily="18" charset="0"/>
              </a:rPr>
              <a:t>/min</a:t>
            </a:r>
          </a:p>
          <a:p>
            <a:pPr>
              <a:lnSpc>
                <a:spcPct val="160000"/>
              </a:lnSpc>
            </a:pPr>
            <a:r>
              <a:rPr lang="en-US" sz="2400" dirty="0">
                <a:cs typeface="Times New Roman" panose="02020603050405020304" pitchFamily="18" charset="0"/>
              </a:rPr>
              <a:t>Increasing</a:t>
            </a:r>
            <a:r>
              <a:rPr lang="en-US" sz="2400" b="1" dirty="0">
                <a:solidFill>
                  <a:srgbClr val="C00000"/>
                </a:solidFill>
                <a:cs typeface="Times New Roman" panose="02020603050405020304" pitchFamily="18" charset="0"/>
              </a:rPr>
              <a:t> </a:t>
            </a:r>
            <a:r>
              <a:rPr lang="en-US" sz="2400" dirty="0">
                <a:cs typeface="Times New Roman" panose="02020603050405020304" pitchFamily="18" charset="0"/>
              </a:rPr>
              <a:t>@ </a:t>
            </a:r>
            <a:r>
              <a:rPr lang="en-US" sz="2400" b="1" dirty="0">
                <a:solidFill>
                  <a:srgbClr val="C00000"/>
                </a:solidFill>
                <a:cs typeface="Times New Roman" panose="02020603050405020304" pitchFamily="18" charset="0"/>
              </a:rPr>
              <a:t>8–9% </a:t>
            </a:r>
            <a:r>
              <a:rPr lang="en-US" sz="2400" dirty="0">
                <a:cs typeface="Times New Roman" panose="02020603050405020304" pitchFamily="18" charset="0"/>
              </a:rPr>
              <a:t>/year </a:t>
            </a:r>
          </a:p>
        </p:txBody>
      </p:sp>
      <p:sp>
        <p:nvSpPr>
          <p:cNvPr id="5" name="TextBox 4">
            <a:extLst>
              <a:ext uri="{FF2B5EF4-FFF2-40B4-BE49-F238E27FC236}">
                <a16:creationId xmlns:a16="http://schemas.microsoft.com/office/drawing/2014/main" id="{AB12A7F7-AC56-4DCA-9A74-69881F24D33C}"/>
              </a:ext>
            </a:extLst>
          </p:cNvPr>
          <p:cNvSpPr txBox="1"/>
          <p:nvPr/>
        </p:nvSpPr>
        <p:spPr>
          <a:xfrm>
            <a:off x="361199" y="175401"/>
            <a:ext cx="11219543" cy="769441"/>
          </a:xfrm>
          <a:prstGeom prst="rect">
            <a:avLst/>
          </a:prstGeom>
          <a:noFill/>
        </p:spPr>
        <p:txBody>
          <a:bodyPr wrap="square" rtlCol="0">
            <a:spAutoFit/>
          </a:bodyPr>
          <a:lstStyle/>
          <a:p>
            <a:pPr algn="ctr"/>
            <a:r>
              <a:rPr lang="en-US" sz="4400" b="1" dirty="0">
                <a:ea typeface="+mj-ea"/>
                <a:cs typeface="Arial" panose="020B0604020202020204" pitchFamily="34" charset="0"/>
              </a:rPr>
              <a:t>Scientific Open Access</a:t>
            </a:r>
            <a:endParaRPr lang="en-IN" sz="4400" b="1" dirty="0">
              <a:ea typeface="+mj-ea"/>
              <a:cs typeface="Arial" panose="020B0604020202020204" pitchFamily="34" charset="0"/>
            </a:endParaRPr>
          </a:p>
        </p:txBody>
      </p:sp>
      <p:sp>
        <p:nvSpPr>
          <p:cNvPr id="13" name="TextBox 12">
            <a:extLst>
              <a:ext uri="{FF2B5EF4-FFF2-40B4-BE49-F238E27FC236}">
                <a16:creationId xmlns:a16="http://schemas.microsoft.com/office/drawing/2014/main" id="{33A01C27-0008-4FB8-9F13-8DA9BCC16A4B}"/>
              </a:ext>
            </a:extLst>
          </p:cNvPr>
          <p:cNvSpPr txBox="1"/>
          <p:nvPr/>
        </p:nvSpPr>
        <p:spPr>
          <a:xfrm>
            <a:off x="6223821" y="2321138"/>
            <a:ext cx="5347987" cy="1143070"/>
          </a:xfrm>
          <a:prstGeom prst="rect">
            <a:avLst/>
          </a:prstGeom>
          <a:solidFill>
            <a:schemeClr val="bg1">
              <a:lumMod val="95000"/>
            </a:schemeClr>
          </a:solidFill>
        </p:spPr>
        <p:txBody>
          <a:bodyPr wrap="square">
            <a:spAutoFit/>
          </a:bodyPr>
          <a:lstStyle/>
          <a:p>
            <a:pPr marL="342900" indent="-342900" algn="just">
              <a:lnSpc>
                <a:spcPct val="150000"/>
              </a:lnSpc>
              <a:buFont typeface="Arial" panose="020B0604020202020204" pitchFamily="34" charset="0"/>
              <a:buChar char="•"/>
            </a:pPr>
            <a:r>
              <a:rPr lang="en-US" sz="2400" dirty="0" err="1">
                <a:cs typeface="Times New Roman" panose="02020603050405020304" pitchFamily="18" charset="0"/>
              </a:rPr>
              <a:t>bioRxiv</a:t>
            </a:r>
            <a:r>
              <a:rPr lang="en-US" sz="2400" dirty="0">
                <a:cs typeface="Times New Roman" panose="02020603050405020304" pitchFamily="18" charset="0"/>
              </a:rPr>
              <a:t> and </a:t>
            </a:r>
            <a:r>
              <a:rPr lang="en-US" sz="2400" dirty="0" err="1">
                <a:cs typeface="Times New Roman" panose="02020603050405020304" pitchFamily="18" charset="0"/>
              </a:rPr>
              <a:t>medRxiv</a:t>
            </a:r>
            <a:r>
              <a:rPr lang="en-US" sz="2400" dirty="0">
                <a:cs typeface="Times New Roman" panose="02020603050405020304" pitchFamily="18" charset="0"/>
              </a:rPr>
              <a:t>:</a:t>
            </a:r>
            <a:r>
              <a:rPr lang="en-US" sz="2400" dirty="0">
                <a:cs typeface="Times New Roman" panose="02020603050405020304" pitchFamily="18" charset="0"/>
                <a:sym typeface="Wingdings" panose="05000000000000000000" pitchFamily="2" charset="2"/>
              </a:rPr>
              <a:t> </a:t>
            </a:r>
            <a:r>
              <a:rPr lang="en-US" sz="2400" b="1" dirty="0">
                <a:cs typeface="Times New Roman" panose="02020603050405020304" pitchFamily="18" charset="0"/>
              </a:rPr>
              <a:t>10 </a:t>
            </a:r>
            <a:r>
              <a:rPr lang="en-US" sz="2400" dirty="0">
                <a:cs typeface="Times New Roman" panose="02020603050405020304" pitchFamily="18" charset="0"/>
              </a:rPr>
              <a:t>/day </a:t>
            </a:r>
          </a:p>
          <a:p>
            <a:pPr marL="342900" indent="-342900" algn="just">
              <a:lnSpc>
                <a:spcPct val="150000"/>
              </a:lnSpc>
              <a:buFont typeface="Arial" panose="020B0604020202020204" pitchFamily="34" charset="0"/>
              <a:buChar char="•"/>
            </a:pPr>
            <a:r>
              <a:rPr lang="en-US" sz="2400" b="1" dirty="0">
                <a:cs typeface="Times New Roman" panose="02020603050405020304" pitchFamily="18" charset="0"/>
              </a:rPr>
              <a:t>&gt; 16,000 </a:t>
            </a:r>
            <a:r>
              <a:rPr lang="en-US" dirty="0"/>
              <a:t>– </a:t>
            </a:r>
            <a:r>
              <a:rPr lang="en-US" sz="2400" dirty="0">
                <a:cs typeface="Times New Roman" panose="02020603050405020304" pitchFamily="18" charset="0"/>
              </a:rPr>
              <a:t> 4 months since the 1</a:t>
            </a:r>
            <a:r>
              <a:rPr lang="en-US" sz="2400" baseline="30000" dirty="0">
                <a:cs typeface="Times New Roman" panose="02020603050405020304" pitchFamily="18" charset="0"/>
              </a:rPr>
              <a:t>st</a:t>
            </a:r>
            <a:r>
              <a:rPr lang="en-US" sz="2400" dirty="0">
                <a:cs typeface="Times New Roman" panose="02020603050405020304" pitchFamily="18" charset="0"/>
              </a:rPr>
              <a:t>  case</a:t>
            </a:r>
          </a:p>
        </p:txBody>
      </p:sp>
      <p:sp>
        <p:nvSpPr>
          <p:cNvPr id="21" name="TextBox 20">
            <a:extLst>
              <a:ext uri="{FF2B5EF4-FFF2-40B4-BE49-F238E27FC236}">
                <a16:creationId xmlns:a16="http://schemas.microsoft.com/office/drawing/2014/main" id="{098DD4F0-AE32-48C9-B2A7-012AAA31A1CE}"/>
              </a:ext>
            </a:extLst>
          </p:cNvPr>
          <p:cNvSpPr txBox="1"/>
          <p:nvPr/>
        </p:nvSpPr>
        <p:spPr>
          <a:xfrm>
            <a:off x="620197" y="6474850"/>
            <a:ext cx="11097001"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Anonymous.2018. </a:t>
            </a:r>
            <a:r>
              <a:rPr lang="en-US" sz="1050" dirty="0">
                <a:latin typeface="Times New Roman" panose="02020603050405020304" pitchFamily="18" charset="0"/>
                <a:cs typeface="Times New Roman" panose="02020603050405020304" pitchFamily="18" charset="0"/>
              </a:rPr>
              <a:t>Scopus makes millions of open access articles easily discoverable. </a:t>
            </a:r>
            <a:r>
              <a:rPr lang="en-US" sz="10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https://blog.scopus.com/posts/scopus-makes-millions-of-open-access-articles-easily-discoverable</a:t>
            </a:r>
            <a:r>
              <a:rPr lang="en-US" sz="1050" dirty="0">
                <a:latin typeface="Times New Roman" panose="02020603050405020304" pitchFamily="18" charset="0"/>
                <a:cs typeface="Times New Roman" panose="02020603050405020304" pitchFamily="18" charset="0"/>
              </a:rPr>
              <a:t>; </a:t>
            </a:r>
            <a:r>
              <a:rPr lang="en-IN" sz="1050" dirty="0">
                <a:latin typeface="Times New Roman" panose="02020603050405020304" pitchFamily="18" charset="0"/>
                <a:cs typeface="Times New Roman" panose="02020603050405020304" pitchFamily="18" charset="0"/>
              </a:rPr>
              <a:t> </a:t>
            </a:r>
            <a:r>
              <a:rPr lang="en-IN" sz="1050" dirty="0" err="1">
                <a:latin typeface="Times New Roman" panose="02020603050405020304" pitchFamily="18" charset="0"/>
                <a:cs typeface="Times New Roman" panose="02020603050405020304" pitchFamily="18" charset="0"/>
              </a:rPr>
              <a:t>Landhuis</a:t>
            </a:r>
            <a:r>
              <a:rPr lang="en-IN" sz="1050" dirty="0">
                <a:latin typeface="Times New Roman" panose="02020603050405020304" pitchFamily="18" charset="0"/>
                <a:cs typeface="Times New Roman" panose="02020603050405020304" pitchFamily="18" charset="0"/>
              </a:rPr>
              <a:t>, E., 2016. Scientific literature: Information overload.</a:t>
            </a:r>
            <a:r>
              <a:rPr lang="en-IN" sz="1050" u="none" strike="noStrike" dirty="0">
                <a:effectLst/>
                <a:latin typeface="Times New Roman" panose="02020603050405020304" pitchFamily="18" charset="0"/>
                <a:cs typeface="Times New Roman" panose="02020603050405020304" pitchFamily="18" charset="0"/>
              </a:rPr>
              <a:t> Nature.</a:t>
            </a:r>
            <a:r>
              <a:rPr lang="en-IN" sz="1050" dirty="0">
                <a:effectLst/>
                <a:latin typeface="Times New Roman" panose="02020603050405020304" pitchFamily="18" charset="0"/>
                <a:cs typeface="Times New Roman" panose="02020603050405020304" pitchFamily="18" charset="0"/>
              </a:rPr>
              <a:t> 535</a:t>
            </a:r>
            <a:r>
              <a:rPr lang="en-IN" sz="1050" dirty="0">
                <a:latin typeface="Times New Roman" panose="02020603050405020304" pitchFamily="18" charset="0"/>
                <a:cs typeface="Times New Roman" panose="02020603050405020304" pitchFamily="18" charset="0"/>
              </a:rPr>
              <a:t>: </a:t>
            </a:r>
            <a:r>
              <a:rPr lang="en-IN" sz="1050" dirty="0">
                <a:effectLst/>
                <a:latin typeface="Times New Roman" panose="02020603050405020304" pitchFamily="18" charset="0"/>
                <a:cs typeface="Times New Roman" panose="02020603050405020304" pitchFamily="18" charset="0"/>
              </a:rPr>
              <a:t>457–458; Fraser, N., Brierley</a:t>
            </a:r>
            <a:r>
              <a:rPr lang="en-IN" sz="1050" dirty="0">
                <a:latin typeface="Times New Roman" panose="02020603050405020304" pitchFamily="18" charset="0"/>
                <a:cs typeface="Times New Roman" panose="02020603050405020304" pitchFamily="18" charset="0"/>
              </a:rPr>
              <a:t>, L., </a:t>
            </a:r>
            <a:r>
              <a:rPr lang="en-IN" sz="1050" dirty="0">
                <a:effectLst/>
                <a:latin typeface="Times New Roman" panose="02020603050405020304" pitchFamily="18" charset="0"/>
                <a:cs typeface="Times New Roman" panose="02020603050405020304" pitchFamily="18" charset="0"/>
              </a:rPr>
              <a:t>Dey, G., Polka</a:t>
            </a:r>
            <a:r>
              <a:rPr lang="en-IN" sz="1050" dirty="0">
                <a:latin typeface="Times New Roman" panose="02020603050405020304" pitchFamily="18" charset="0"/>
                <a:cs typeface="Times New Roman" panose="02020603050405020304" pitchFamily="18" charset="0"/>
              </a:rPr>
              <a:t>, J. K., </a:t>
            </a:r>
            <a:r>
              <a:rPr lang="en-IN" sz="1050" dirty="0" err="1">
                <a:effectLst/>
                <a:latin typeface="Times New Roman" panose="02020603050405020304" pitchFamily="18" charset="0"/>
                <a:cs typeface="Times New Roman" panose="02020603050405020304" pitchFamily="18" charset="0"/>
              </a:rPr>
              <a:t>Pálfy</a:t>
            </a:r>
            <a:r>
              <a:rPr lang="en-IN" sz="1050" dirty="0">
                <a:effectLst/>
                <a:latin typeface="Times New Roman" panose="02020603050405020304" pitchFamily="18" charset="0"/>
                <a:cs typeface="Times New Roman" panose="02020603050405020304" pitchFamily="18" charset="0"/>
              </a:rPr>
              <a:t>, M., </a:t>
            </a:r>
            <a:r>
              <a:rPr lang="en-IN" sz="1050" dirty="0">
                <a:latin typeface="Times New Roman" panose="02020603050405020304" pitchFamily="18" charset="0"/>
                <a:cs typeface="Times New Roman" panose="02020603050405020304" pitchFamily="18" charset="0"/>
              </a:rPr>
              <a:t>Coates, J.A. 2020. </a:t>
            </a:r>
            <a:r>
              <a:rPr lang="en-IN" sz="1050" dirty="0" err="1">
                <a:effectLst/>
                <a:latin typeface="Times New Roman" panose="02020603050405020304" pitchFamily="18" charset="0"/>
                <a:cs typeface="Times New Roman" panose="02020603050405020304" pitchFamily="18" charset="0"/>
              </a:rPr>
              <a:t>bioRxiv</a:t>
            </a:r>
            <a:r>
              <a:rPr lang="en-IN" sz="1050" dirty="0">
                <a:effectLst/>
                <a:latin typeface="Times New Roman" panose="02020603050405020304" pitchFamily="18" charset="0"/>
                <a:cs typeface="Times New Roman" panose="02020603050405020304" pitchFamily="18" charset="0"/>
              </a:rPr>
              <a:t> 2020.05.22.111294;  10.1101/2020.05.22.111294</a:t>
            </a:r>
            <a:endParaRPr lang="en-IN" sz="1050" dirty="0">
              <a:latin typeface="Times New Roman" panose="02020603050405020304" pitchFamily="18" charset="0"/>
              <a:cs typeface="Times New Roman" panose="02020603050405020304" pitchFamily="18" charset="0"/>
            </a:endParaRPr>
          </a:p>
        </p:txBody>
      </p:sp>
      <p:pic>
        <p:nvPicPr>
          <p:cNvPr id="2" name="Picture 2" descr="cc logo">
            <a:extLst>
              <a:ext uri="{FF2B5EF4-FFF2-40B4-BE49-F238E27FC236}">
                <a16:creationId xmlns:a16="http://schemas.microsoft.com/office/drawing/2014/main" id="{75343CA5-9703-42F2-AC33-EBD1219893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02511" y="6529605"/>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3956FF4C-7B7C-4468-89C5-C490FF205E6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1199" y="6533279"/>
            <a:ext cx="259281" cy="259281"/>
          </a:xfrm>
          <a:prstGeom prst="rect">
            <a:avLst/>
          </a:prstGeom>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780E0CC-E3DC-4ABD-B067-354D97527F76}"/>
              </a:ext>
            </a:extLst>
          </p:cNvPr>
          <p:cNvSpPr txBox="1"/>
          <p:nvPr/>
        </p:nvSpPr>
        <p:spPr>
          <a:xfrm>
            <a:off x="6223821" y="1736363"/>
            <a:ext cx="5356921" cy="584775"/>
          </a:xfrm>
          <a:prstGeom prst="rect">
            <a:avLst/>
          </a:prstGeom>
          <a:solidFill>
            <a:srgbClr val="C00000"/>
          </a:solidFill>
        </p:spPr>
        <p:txBody>
          <a:bodyPr wrap="square">
            <a:spAutoFit/>
          </a:bodyPr>
          <a:lstStyle/>
          <a:p>
            <a:pPr algn="ctr"/>
            <a:r>
              <a:rPr lang="en-US" sz="3200" b="1" dirty="0">
                <a:solidFill>
                  <a:schemeClr val="bg1"/>
                </a:solidFill>
                <a:ea typeface="+mj-ea"/>
                <a:cs typeface="Times New Roman" panose="02020603050405020304" pitchFamily="18" charset="0"/>
              </a:rPr>
              <a:t>COVID Publication Explosion</a:t>
            </a:r>
          </a:p>
        </p:txBody>
      </p:sp>
      <p:pic>
        <p:nvPicPr>
          <p:cNvPr id="7" name="Picture 2" descr="Books, Bookshelf, Library, Education, Literature, Read">
            <a:extLst>
              <a:ext uri="{FF2B5EF4-FFF2-40B4-BE49-F238E27FC236}">
                <a16:creationId xmlns:a16="http://schemas.microsoft.com/office/drawing/2014/main" id="{C8F658E4-4821-40DB-8A5D-A04FF14388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4671"/>
          <a:stretch/>
        </p:blipFill>
        <p:spPr bwMode="auto">
          <a:xfrm>
            <a:off x="102513" y="4381725"/>
            <a:ext cx="11478231" cy="2046880"/>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18233AA-61C2-409E-9E1E-5E3AFE3C623B}"/>
              </a:ext>
            </a:extLst>
          </p:cNvPr>
          <p:cNvPicPr>
            <a:picLocks noChangeAspect="1"/>
          </p:cNvPicPr>
          <p:nvPr/>
        </p:nvPicPr>
        <p:blipFill>
          <a:blip r:embed="rId9"/>
          <a:stretch>
            <a:fillRect/>
          </a:stretch>
        </p:blipFill>
        <p:spPr>
          <a:xfrm>
            <a:off x="11717198" y="0"/>
            <a:ext cx="472547" cy="6890348"/>
          </a:xfrm>
          <a:prstGeom prst="rect">
            <a:avLst/>
          </a:prstGeom>
        </p:spPr>
      </p:pic>
    </p:spTree>
    <p:extLst>
      <p:ext uri="{BB962C8B-B14F-4D97-AF65-F5344CB8AC3E}">
        <p14:creationId xmlns:p14="http://schemas.microsoft.com/office/powerpoint/2010/main" val="246922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2850F-90D6-480E-BA04-7493C10148A2}"/>
              </a:ext>
            </a:extLst>
          </p:cNvPr>
          <p:cNvPicPr>
            <a:picLocks noChangeAspect="1"/>
          </p:cNvPicPr>
          <p:nvPr/>
        </p:nvPicPr>
        <p:blipFill>
          <a:blip r:embed="rId3"/>
          <a:stretch>
            <a:fillRect/>
          </a:stretch>
        </p:blipFill>
        <p:spPr>
          <a:xfrm>
            <a:off x="9987509" y="6372474"/>
            <a:ext cx="1638442" cy="426757"/>
          </a:xfrm>
          <a:prstGeom prst="rect">
            <a:avLst/>
          </a:prstGeom>
        </p:spPr>
      </p:pic>
      <p:pic>
        <p:nvPicPr>
          <p:cNvPr id="2050" name="Picture 2" descr="Tulips, Spring, Flowers, Apricot, Pink, Nature">
            <a:extLst>
              <a:ext uri="{FF2B5EF4-FFF2-40B4-BE49-F238E27FC236}">
                <a16:creationId xmlns:a16="http://schemas.microsoft.com/office/drawing/2014/main" id="{FB6B88AE-691E-41A0-887A-E8356F213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850" y="2116119"/>
            <a:ext cx="9144000" cy="3581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4308D7B7-B67A-4D03-898D-86049F2FBAA7}"/>
              </a:ext>
            </a:extLst>
          </p:cNvPr>
          <p:cNvSpPr>
            <a:spLocks noGrp="1"/>
          </p:cNvSpPr>
          <p:nvPr>
            <p:ph type="title"/>
          </p:nvPr>
        </p:nvSpPr>
        <p:spPr>
          <a:xfrm>
            <a:off x="1360850" y="1130221"/>
            <a:ext cx="9144000" cy="985898"/>
          </a:xfrm>
        </p:spPr>
        <p:txBody>
          <a:bodyPr>
            <a:normAutofit/>
          </a:bodyPr>
          <a:lstStyle/>
          <a:p>
            <a:pPr algn="ctr"/>
            <a:r>
              <a:rPr lang="en-US" b="1" dirty="0">
                <a:solidFill>
                  <a:srgbClr val="E1413F"/>
                </a:solidFill>
                <a:latin typeface="French Script MT" panose="03020402040607040605" pitchFamily="66" charset="0"/>
                <a:cs typeface="Arial" panose="020B0604020202020204" pitchFamily="34" charset="0"/>
              </a:rPr>
              <a:t>Thank You </a:t>
            </a:r>
            <a:endParaRPr lang="en-IN" b="1" dirty="0">
              <a:solidFill>
                <a:srgbClr val="E1413F"/>
              </a:solidFill>
              <a:latin typeface="French Script MT" panose="03020402040607040605" pitchFamily="66" charset="0"/>
              <a:cs typeface="Arial" panose="020B0604020202020204" pitchFamily="34" charset="0"/>
            </a:endParaRPr>
          </a:p>
        </p:txBody>
      </p:sp>
      <p:sp>
        <p:nvSpPr>
          <p:cNvPr id="13" name="TextBox 12">
            <a:extLst>
              <a:ext uri="{FF2B5EF4-FFF2-40B4-BE49-F238E27FC236}">
                <a16:creationId xmlns:a16="http://schemas.microsoft.com/office/drawing/2014/main" id="{F4CB7D72-75CC-4D37-AB29-C9F4CFA02B39}"/>
              </a:ext>
            </a:extLst>
          </p:cNvPr>
          <p:cNvSpPr txBox="1"/>
          <p:nvPr/>
        </p:nvSpPr>
        <p:spPr>
          <a:xfrm>
            <a:off x="566049" y="6599467"/>
            <a:ext cx="6094070" cy="215444"/>
          </a:xfrm>
          <a:prstGeom prst="rect">
            <a:avLst/>
          </a:prstGeom>
          <a:noFill/>
        </p:spPr>
        <p:txBody>
          <a:bodyPr wrap="square">
            <a:spAutoFit/>
          </a:bodyPr>
          <a:lstStyle/>
          <a:p>
            <a:r>
              <a:rPr lang="en-IN" sz="800" b="0" i="0" dirty="0">
                <a:solidFill>
                  <a:srgbClr val="1D1C1D"/>
                </a:solidFill>
                <a:effectLst/>
                <a:latin typeface="Slack-Lato"/>
              </a:rPr>
              <a:t>Credits: </a:t>
            </a:r>
            <a:r>
              <a:rPr lang="en-IN" sz="800" b="0" i="0" dirty="0" err="1">
                <a:solidFill>
                  <a:srgbClr val="1D1C1D"/>
                </a:solidFill>
                <a:effectLst/>
                <a:latin typeface="Slack-Lato"/>
              </a:rPr>
              <a:t>Pixabay</a:t>
            </a:r>
            <a:endParaRPr lang="en-IN" sz="800" dirty="0"/>
          </a:p>
        </p:txBody>
      </p:sp>
      <p:pic>
        <p:nvPicPr>
          <p:cNvPr id="4" name="Picture 2" descr="cc logo">
            <a:extLst>
              <a:ext uri="{FF2B5EF4-FFF2-40B4-BE49-F238E27FC236}">
                <a16:creationId xmlns:a16="http://schemas.microsoft.com/office/drawing/2014/main" id="{840DE4B3-5776-42F8-973C-3C8E93B5FF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80BE7B37-227D-451B-B609-12FF566E68A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 name="Picture 6">
            <a:extLst>
              <a:ext uri="{FF2B5EF4-FFF2-40B4-BE49-F238E27FC236}">
                <a16:creationId xmlns:a16="http://schemas.microsoft.com/office/drawing/2014/main" id="{86F4E6B3-4DA0-4DD1-B6FB-8385F9E7EDBF}"/>
              </a:ext>
            </a:extLst>
          </p:cNvPr>
          <p:cNvPicPr>
            <a:picLocks noChangeAspect="1"/>
          </p:cNvPicPr>
          <p:nvPr/>
        </p:nvPicPr>
        <p:blipFill>
          <a:blip r:embed="rId9"/>
          <a:stretch>
            <a:fillRect/>
          </a:stretch>
        </p:blipFill>
        <p:spPr>
          <a:xfrm>
            <a:off x="11701535" y="11575"/>
            <a:ext cx="472547" cy="6858000"/>
          </a:xfrm>
          <a:prstGeom prst="rect">
            <a:avLst/>
          </a:prstGeom>
        </p:spPr>
      </p:pic>
    </p:spTree>
    <p:extLst>
      <p:ext uri="{BB962C8B-B14F-4D97-AF65-F5344CB8AC3E}">
        <p14:creationId xmlns:p14="http://schemas.microsoft.com/office/powerpoint/2010/main" val="109533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2F332-C609-4445-B99A-5E4CD2589AFF}"/>
              </a:ext>
            </a:extLst>
          </p:cNvPr>
          <p:cNvPicPr>
            <a:picLocks noChangeAspect="1"/>
          </p:cNvPicPr>
          <p:nvPr/>
        </p:nvPicPr>
        <p:blipFill>
          <a:blip r:embed="rId3"/>
          <a:stretch>
            <a:fillRect/>
          </a:stretch>
        </p:blipFill>
        <p:spPr>
          <a:xfrm>
            <a:off x="0" y="21476"/>
            <a:ext cx="12192000" cy="6815048"/>
          </a:xfrm>
          <a:prstGeom prst="rect">
            <a:avLst/>
          </a:prstGeom>
        </p:spPr>
      </p:pic>
    </p:spTree>
    <p:extLst>
      <p:ext uri="{BB962C8B-B14F-4D97-AF65-F5344CB8AC3E}">
        <p14:creationId xmlns:p14="http://schemas.microsoft.com/office/powerpoint/2010/main" val="31962371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E350F-3EFD-4701-BA68-9EAFA4AC251A}"/>
              </a:ext>
            </a:extLst>
          </p:cNvPr>
          <p:cNvSpPr txBox="1"/>
          <p:nvPr/>
        </p:nvSpPr>
        <p:spPr>
          <a:xfrm>
            <a:off x="153630" y="119735"/>
            <a:ext cx="11699321" cy="923330"/>
          </a:xfrm>
          <a:prstGeom prst="rect">
            <a:avLst/>
          </a:prstGeom>
          <a:noFill/>
        </p:spPr>
        <p:txBody>
          <a:bodyPr wrap="square">
            <a:spAutoFit/>
          </a:bodyPr>
          <a:lstStyle/>
          <a:p>
            <a:pPr algn="ctr"/>
            <a:r>
              <a:rPr lang="en-US" sz="5400" b="1" dirty="0">
                <a:solidFill>
                  <a:srgbClr val="D2211F"/>
                </a:solidFill>
                <a:latin typeface="Arial" panose="020B0604020202020204" pitchFamily="34" charset="0"/>
                <a:ea typeface="+mj-ea"/>
                <a:cs typeface="Arial" panose="020B0604020202020204" pitchFamily="34" charset="0"/>
              </a:rPr>
              <a:t>IMPOSSIBLE</a:t>
            </a:r>
            <a:r>
              <a:rPr lang="en-US" sz="4400" b="1" dirty="0">
                <a:latin typeface="Arial" panose="020B0604020202020204" pitchFamily="34" charset="0"/>
                <a:ea typeface="+mj-ea"/>
                <a:cs typeface="Arial" panose="020B0604020202020204" pitchFamily="34" charset="0"/>
              </a:rPr>
              <a:t> </a:t>
            </a:r>
            <a:r>
              <a:rPr lang="en-US" sz="5400" b="1" dirty="0">
                <a:latin typeface="Arial" panose="020B0604020202020204" pitchFamily="34" charset="0"/>
                <a:ea typeface="+mj-ea"/>
                <a:cs typeface="Arial" panose="020B0604020202020204" pitchFamily="34" charset="0"/>
              </a:rPr>
              <a:t>to</a:t>
            </a:r>
            <a:endParaRPr lang="en-IN" sz="4400" b="1" dirty="0">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6B45585-3858-4337-AC22-D75545F79BB0}"/>
              </a:ext>
            </a:extLst>
          </p:cNvPr>
          <p:cNvSpPr txBox="1"/>
          <p:nvPr/>
        </p:nvSpPr>
        <p:spPr>
          <a:xfrm>
            <a:off x="5444366" y="1278546"/>
            <a:ext cx="5598512" cy="3170099"/>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t>Read it all </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To conclude anything substantial </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Make informed decisions without </a:t>
            </a:r>
            <a:r>
              <a:rPr lang="en-US" sz="2800" b="1" dirty="0">
                <a:solidFill>
                  <a:srgbClr val="00B0F0"/>
                </a:solidFill>
              </a:rPr>
              <a:t>data</a:t>
            </a:r>
          </a:p>
          <a:p>
            <a:pPr marL="342900" indent="-342900" algn="just">
              <a:buFont typeface="Wingdings" panose="05000000000000000000" pitchFamily="2" charset="2"/>
              <a:buChar char="v"/>
            </a:pPr>
            <a:endParaRPr lang="en-US" sz="2800" b="1" dirty="0">
              <a:solidFill>
                <a:srgbClr val="00B0F0"/>
              </a:solidFill>
            </a:endParaRPr>
          </a:p>
          <a:p>
            <a:pPr marL="342900" indent="-342900" algn="just">
              <a:buFont typeface="Wingdings" panose="05000000000000000000" pitchFamily="2" charset="2"/>
              <a:buChar char="v"/>
            </a:pPr>
            <a:r>
              <a:rPr lang="en-US" sz="2400" dirty="0"/>
              <a:t>True for Scientists &amp; Non-Scientists</a:t>
            </a:r>
          </a:p>
          <a:p>
            <a:pPr algn="just"/>
            <a:r>
              <a:rPr lang="en-US" sz="2400" dirty="0"/>
              <a:t> </a:t>
            </a:r>
            <a:endParaRPr lang="en-IN" sz="2400" dirty="0"/>
          </a:p>
        </p:txBody>
      </p:sp>
      <p:pic>
        <p:nvPicPr>
          <p:cNvPr id="84" name="Picture 83">
            <a:extLst>
              <a:ext uri="{FF2B5EF4-FFF2-40B4-BE49-F238E27FC236}">
                <a16:creationId xmlns:a16="http://schemas.microsoft.com/office/drawing/2014/main" id="{17F7E7E3-87B2-4F32-B29C-B523DA41EFFA}"/>
              </a:ext>
            </a:extLst>
          </p:cNvPr>
          <p:cNvPicPr>
            <a:picLocks noChangeAspect="1"/>
          </p:cNvPicPr>
          <p:nvPr/>
        </p:nvPicPr>
        <p:blipFill>
          <a:blip r:embed="rId3"/>
          <a:stretch>
            <a:fillRect/>
          </a:stretch>
        </p:blipFill>
        <p:spPr>
          <a:xfrm>
            <a:off x="0" y="601720"/>
            <a:ext cx="11852951" cy="6276600"/>
          </a:xfrm>
          <a:prstGeom prst="rect">
            <a:avLst/>
          </a:prstGeom>
        </p:spPr>
      </p:pic>
      <p:sp>
        <p:nvSpPr>
          <p:cNvPr id="4" name="TextBox 3">
            <a:extLst>
              <a:ext uri="{FF2B5EF4-FFF2-40B4-BE49-F238E27FC236}">
                <a16:creationId xmlns:a16="http://schemas.microsoft.com/office/drawing/2014/main" id="{2DF07439-F650-46D4-BD69-9B5798929D65}"/>
              </a:ext>
            </a:extLst>
          </p:cNvPr>
          <p:cNvSpPr txBox="1"/>
          <p:nvPr/>
        </p:nvSpPr>
        <p:spPr>
          <a:xfrm>
            <a:off x="3139440" y="6372505"/>
            <a:ext cx="579005" cy="215444"/>
          </a:xfrm>
          <a:prstGeom prst="rect">
            <a:avLst/>
          </a:prstGeom>
          <a:noFill/>
        </p:spPr>
        <p:txBody>
          <a:bodyPr wrap="square" rtlCol="0">
            <a:spAutoFit/>
          </a:bodyPr>
          <a:lstStyle/>
          <a:p>
            <a:r>
              <a:rPr lang="en-US" sz="700" dirty="0">
                <a:solidFill>
                  <a:srgbClr val="6D6C6D"/>
                </a:solidFill>
              </a:rPr>
              <a:t>; </a:t>
            </a:r>
            <a:r>
              <a:rPr lang="en-US" sz="800" dirty="0" err="1">
                <a:solidFill>
                  <a:srgbClr val="585758"/>
                </a:solidFill>
              </a:rPr>
              <a:t>Pixabay</a:t>
            </a:r>
            <a:r>
              <a:rPr lang="en-US" sz="700" dirty="0">
                <a:solidFill>
                  <a:srgbClr val="6D6C6D"/>
                </a:solidFill>
              </a:rPr>
              <a:t> </a:t>
            </a:r>
            <a:endParaRPr lang="en-IN" sz="700" dirty="0">
              <a:solidFill>
                <a:srgbClr val="6D6C6D"/>
              </a:solidFill>
            </a:endParaRPr>
          </a:p>
        </p:txBody>
      </p:sp>
      <p:pic>
        <p:nvPicPr>
          <p:cNvPr id="6" name="Picture 5">
            <a:extLst>
              <a:ext uri="{FF2B5EF4-FFF2-40B4-BE49-F238E27FC236}">
                <a16:creationId xmlns:a16="http://schemas.microsoft.com/office/drawing/2014/main" id="{448E9829-7337-4C12-9F7D-3F87433178D1}"/>
              </a:ext>
            </a:extLst>
          </p:cNvPr>
          <p:cNvPicPr>
            <a:picLocks noChangeAspect="1"/>
          </p:cNvPicPr>
          <p:nvPr/>
        </p:nvPicPr>
        <p:blipFill>
          <a:blip r:embed="rId4"/>
          <a:stretch>
            <a:fillRect/>
          </a:stretch>
        </p:blipFill>
        <p:spPr>
          <a:xfrm>
            <a:off x="11719453" y="20320"/>
            <a:ext cx="472547" cy="6837680"/>
          </a:xfrm>
          <a:prstGeom prst="rect">
            <a:avLst/>
          </a:prstGeom>
        </p:spPr>
      </p:pic>
    </p:spTree>
    <p:extLst>
      <p:ext uri="{BB962C8B-B14F-4D97-AF65-F5344CB8AC3E}">
        <p14:creationId xmlns:p14="http://schemas.microsoft.com/office/powerpoint/2010/main" val="251236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6ABBAF6-D6CB-4AA6-83B6-EF40EE93CB16}"/>
              </a:ext>
            </a:extLst>
          </p:cNvPr>
          <p:cNvSpPr txBox="1">
            <a:spLocks/>
          </p:cNvSpPr>
          <p:nvPr/>
        </p:nvSpPr>
        <p:spPr>
          <a:xfrm>
            <a:off x="0" y="272016"/>
            <a:ext cx="11699225" cy="83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anose="020B0604020202020204" pitchFamily="34" charset="0"/>
              </a:rPr>
              <a:t>Our Inspiration </a:t>
            </a:r>
            <a:endParaRPr lang="en-IN" sz="5400" b="1" dirty="0">
              <a:latin typeface="+mn-lt"/>
              <a:cs typeface="Arial" panose="020B0604020202020204" pitchFamily="34" charset="0"/>
            </a:endParaRPr>
          </a:p>
        </p:txBody>
      </p:sp>
      <p:sp>
        <p:nvSpPr>
          <p:cNvPr id="35" name="TextBox 34">
            <a:extLst>
              <a:ext uri="{FF2B5EF4-FFF2-40B4-BE49-F238E27FC236}">
                <a16:creationId xmlns:a16="http://schemas.microsoft.com/office/drawing/2014/main" id="{51FCE474-6A9C-4ED3-86E4-80F9A28FD65A}"/>
              </a:ext>
            </a:extLst>
          </p:cNvPr>
          <p:cNvSpPr txBox="1"/>
          <p:nvPr/>
        </p:nvSpPr>
        <p:spPr>
          <a:xfrm>
            <a:off x="715419" y="1714443"/>
            <a:ext cx="6387726" cy="1938992"/>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12286F"/>
                </a:solidFill>
                <a:effectLst/>
                <a:latin typeface="Arial" panose="020B0604020202020204" pitchFamily="34" charset="0"/>
              </a:rPr>
              <a:t>Repositories are for everyone everywhere</a:t>
            </a:r>
          </a:p>
          <a:p>
            <a:pPr marL="342900" indent="-342900" algn="just">
              <a:buFont typeface="Arial" panose="020B0604020202020204" pitchFamily="34" charset="0"/>
              <a:buChar char="•"/>
            </a:pPr>
            <a:endParaRPr lang="en-US" sz="2400" i="0" dirty="0">
              <a:solidFill>
                <a:srgbClr val="12286F"/>
              </a:solidFill>
              <a:effectLst/>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Save the time of the reader</a:t>
            </a:r>
          </a:p>
          <a:p>
            <a:pPr marL="342900" indent="-342900" algn="just">
              <a:buFont typeface="Arial" panose="020B0604020202020204" pitchFamily="34" charset="0"/>
              <a:buChar char="•"/>
            </a:pPr>
            <a:endParaRPr lang="en-US" sz="2400" dirty="0">
              <a:solidFill>
                <a:srgbClr val="12286F"/>
              </a:solidFill>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A growing communal organism</a:t>
            </a:r>
          </a:p>
        </p:txBody>
      </p:sp>
      <p:sp>
        <p:nvSpPr>
          <p:cNvPr id="49" name="TextBox 48">
            <a:extLst>
              <a:ext uri="{FF2B5EF4-FFF2-40B4-BE49-F238E27FC236}">
                <a16:creationId xmlns:a16="http://schemas.microsoft.com/office/drawing/2014/main" id="{88B3BA44-BF67-4E3A-B340-A358D445BABF}"/>
              </a:ext>
            </a:extLst>
          </p:cNvPr>
          <p:cNvSpPr txBox="1"/>
          <p:nvPr/>
        </p:nvSpPr>
        <p:spPr>
          <a:xfrm>
            <a:off x="579122" y="6519446"/>
            <a:ext cx="11120106" cy="338554"/>
          </a:xfrm>
          <a:prstGeom prst="rect">
            <a:avLst/>
          </a:prstGeom>
          <a:noFill/>
        </p:spPr>
        <p:txBody>
          <a:bodyPr wrap="square">
            <a:spAutoFit/>
          </a:bodyPr>
          <a:lstStyle/>
          <a:p>
            <a:r>
              <a:rPr lang="en-US" sz="800" dirty="0"/>
              <a:t>Credits:  India Post, Government of India - [1], GODL-India, </a:t>
            </a:r>
            <a:r>
              <a:rPr lang="en-US" sz="800" dirty="0">
                <a:hlinkClick r:id="rId3"/>
              </a:rPr>
              <a:t>https://commons.wikimedia.org/w/index.php?curid=74877762</a:t>
            </a:r>
            <a:r>
              <a:rPr lang="en-US" sz="800" dirty="0"/>
              <a:t>; By </a:t>
            </a:r>
            <a:r>
              <a:rPr lang="en-US" sz="800" dirty="0" err="1"/>
              <a:t>Gennadi</a:t>
            </a:r>
            <a:r>
              <a:rPr lang="en-US" sz="800" dirty="0"/>
              <a:t> </a:t>
            </a:r>
            <a:r>
              <a:rPr lang="en-US" sz="800" dirty="0" err="1"/>
              <a:t>Blindmann</a:t>
            </a:r>
            <a:r>
              <a:rPr lang="en-US" sz="800" dirty="0"/>
              <a:t> (gblindmann@hotmail.com) - Photo, http://www.multi-touch-solution.com/, Public Domain, </a:t>
            </a:r>
            <a:r>
              <a:rPr lang="en-US" sz="800" dirty="0">
                <a:hlinkClick r:id="rId4"/>
              </a:rPr>
              <a:t>https://commons.wikimedia.org/w/index.php?curid=12145131</a:t>
            </a:r>
            <a:r>
              <a:rPr lang="en-US" sz="800" dirty="0"/>
              <a:t>; </a:t>
            </a:r>
            <a:r>
              <a:rPr lang="en-US" sz="800" dirty="0" err="1"/>
              <a:t>hudsoncrafted</a:t>
            </a:r>
            <a:r>
              <a:rPr lang="en-US" sz="800" dirty="0"/>
              <a:t>, </a:t>
            </a:r>
            <a:r>
              <a:rPr lang="en-US" sz="800" dirty="0" err="1"/>
              <a:t>Pixabay</a:t>
            </a:r>
            <a:endParaRPr lang="en-IN" sz="800" dirty="0"/>
          </a:p>
        </p:txBody>
      </p:sp>
      <p:pic>
        <p:nvPicPr>
          <p:cNvPr id="48" name="Picture 2" descr="cc logo">
            <a:extLst>
              <a:ext uri="{FF2B5EF4-FFF2-40B4-BE49-F238E27FC236}">
                <a16:creationId xmlns:a16="http://schemas.microsoft.com/office/drawing/2014/main" id="{AFCD8EE4-7D02-4A34-9516-8DAAFE9676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1" name="Picture 50">
            <a:extLst>
              <a:ext uri="{FF2B5EF4-FFF2-40B4-BE49-F238E27FC236}">
                <a16:creationId xmlns:a16="http://schemas.microsoft.com/office/drawing/2014/main" id="{42124672-5960-4D8C-93A6-CF6EBBF0B2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8" name="Picture 7">
            <a:extLst>
              <a:ext uri="{FF2B5EF4-FFF2-40B4-BE49-F238E27FC236}">
                <a16:creationId xmlns:a16="http://schemas.microsoft.com/office/drawing/2014/main" id="{5EDC1D9D-49EE-4721-9AF5-DE492790DEF5}"/>
              </a:ext>
            </a:extLst>
          </p:cNvPr>
          <p:cNvPicPr>
            <a:picLocks noChangeAspect="1"/>
          </p:cNvPicPr>
          <p:nvPr/>
        </p:nvPicPr>
        <p:blipFill>
          <a:blip r:embed="rId9"/>
          <a:stretch>
            <a:fillRect/>
          </a:stretch>
        </p:blipFill>
        <p:spPr>
          <a:xfrm>
            <a:off x="8542287" y="660181"/>
            <a:ext cx="2981202" cy="3066554"/>
          </a:xfrm>
          <a:prstGeom prst="rect">
            <a:avLst/>
          </a:prstGeom>
        </p:spPr>
      </p:pic>
      <p:pic>
        <p:nvPicPr>
          <p:cNvPr id="3" name="Picture 2">
            <a:extLst>
              <a:ext uri="{FF2B5EF4-FFF2-40B4-BE49-F238E27FC236}">
                <a16:creationId xmlns:a16="http://schemas.microsoft.com/office/drawing/2014/main" id="{1A4190ED-CFA1-4CAE-8B4D-700958BAB808}"/>
              </a:ext>
            </a:extLst>
          </p:cNvPr>
          <p:cNvPicPr>
            <a:picLocks noChangeAspect="1"/>
          </p:cNvPicPr>
          <p:nvPr/>
        </p:nvPicPr>
        <p:blipFill>
          <a:blip r:embed="rId10"/>
          <a:stretch>
            <a:fillRect/>
          </a:stretch>
        </p:blipFill>
        <p:spPr>
          <a:xfrm>
            <a:off x="0" y="3730602"/>
            <a:ext cx="11522439" cy="2828789"/>
          </a:xfrm>
          <a:prstGeom prst="rect">
            <a:avLst/>
          </a:prstGeom>
        </p:spPr>
      </p:pic>
      <p:pic>
        <p:nvPicPr>
          <p:cNvPr id="4" name="Picture 3">
            <a:extLst>
              <a:ext uri="{FF2B5EF4-FFF2-40B4-BE49-F238E27FC236}">
                <a16:creationId xmlns:a16="http://schemas.microsoft.com/office/drawing/2014/main" id="{CFD7249E-F713-4C85-9525-DC56BC658BB1}"/>
              </a:ext>
            </a:extLst>
          </p:cNvPr>
          <p:cNvPicPr>
            <a:picLocks noChangeAspect="1"/>
          </p:cNvPicPr>
          <p:nvPr/>
        </p:nvPicPr>
        <p:blipFill>
          <a:blip r:embed="rId11"/>
          <a:stretch>
            <a:fillRect/>
          </a:stretch>
        </p:blipFill>
        <p:spPr>
          <a:xfrm>
            <a:off x="11709975" y="0"/>
            <a:ext cx="472547" cy="6858000"/>
          </a:xfrm>
          <a:prstGeom prst="rect">
            <a:avLst/>
          </a:prstGeom>
        </p:spPr>
      </p:pic>
    </p:spTree>
    <p:extLst>
      <p:ext uri="{BB962C8B-B14F-4D97-AF65-F5344CB8AC3E}">
        <p14:creationId xmlns:p14="http://schemas.microsoft.com/office/powerpoint/2010/main" val="129247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10DD-CE78-4D01-97E9-73A8D4C165FB}"/>
              </a:ext>
            </a:extLst>
          </p:cNvPr>
          <p:cNvSpPr>
            <a:spLocks noGrp="1"/>
          </p:cNvSpPr>
          <p:nvPr>
            <p:ph type="title"/>
          </p:nvPr>
        </p:nvSpPr>
        <p:spPr>
          <a:xfrm>
            <a:off x="36589" y="190132"/>
            <a:ext cx="11844711" cy="873798"/>
          </a:xfrm>
        </p:spPr>
        <p:txBody>
          <a:bodyPr>
            <a:normAutofit/>
          </a:bodyPr>
          <a:lstStyle/>
          <a:p>
            <a:pPr algn="ctr"/>
            <a:r>
              <a:rPr lang="en-US" sz="5400" b="1" dirty="0">
                <a:latin typeface="+mn-lt"/>
                <a:cs typeface="Arial" panose="020B0604020202020204" pitchFamily="34" charset="0"/>
              </a:rPr>
              <a:t>Our Vision</a:t>
            </a:r>
            <a:endParaRPr lang="en-IN" sz="5400" b="1" dirty="0">
              <a:latin typeface="+mn-lt"/>
              <a:cs typeface="Arial" panose="020B0604020202020204" pitchFamily="34" charset="0"/>
            </a:endParaRPr>
          </a:p>
        </p:txBody>
      </p:sp>
      <p:sp>
        <p:nvSpPr>
          <p:cNvPr id="5" name="TextBox 4">
            <a:extLst>
              <a:ext uri="{FF2B5EF4-FFF2-40B4-BE49-F238E27FC236}">
                <a16:creationId xmlns:a16="http://schemas.microsoft.com/office/drawing/2014/main" id="{8AD5ADD4-B114-49F9-AF0F-2973F4F343BD}"/>
              </a:ext>
            </a:extLst>
          </p:cNvPr>
          <p:cNvSpPr txBox="1"/>
          <p:nvPr/>
        </p:nvSpPr>
        <p:spPr>
          <a:xfrm>
            <a:off x="432322" y="1803611"/>
            <a:ext cx="2151541" cy="707886"/>
          </a:xfrm>
          <a:prstGeom prst="rect">
            <a:avLst/>
          </a:prstGeom>
          <a:noFill/>
        </p:spPr>
        <p:txBody>
          <a:bodyPr wrap="square">
            <a:spAutoFit/>
          </a:bodyPr>
          <a:lstStyle/>
          <a:p>
            <a:r>
              <a:rPr lang="en-US" sz="4000" b="1" dirty="0">
                <a:solidFill>
                  <a:srgbClr val="92D050"/>
                </a:solidFill>
                <a:latin typeface="Arial Black" panose="020B0A04020102020204" pitchFamily="34" charset="0"/>
              </a:rPr>
              <a:t>Scrape</a:t>
            </a:r>
          </a:p>
        </p:txBody>
      </p:sp>
      <p:sp>
        <p:nvSpPr>
          <p:cNvPr id="7" name="TextBox 6">
            <a:extLst>
              <a:ext uri="{FF2B5EF4-FFF2-40B4-BE49-F238E27FC236}">
                <a16:creationId xmlns:a16="http://schemas.microsoft.com/office/drawing/2014/main" id="{BA74F664-7542-4C21-A275-B30B7B7A12F8}"/>
              </a:ext>
            </a:extLst>
          </p:cNvPr>
          <p:cNvSpPr txBox="1"/>
          <p:nvPr/>
        </p:nvSpPr>
        <p:spPr>
          <a:xfrm>
            <a:off x="4684661" y="1804787"/>
            <a:ext cx="3204275" cy="707886"/>
          </a:xfrm>
          <a:prstGeom prst="rect">
            <a:avLst/>
          </a:prstGeom>
          <a:noFill/>
        </p:spPr>
        <p:txBody>
          <a:bodyPr wrap="square">
            <a:spAutoFit/>
          </a:bodyPr>
          <a:lstStyle/>
          <a:p>
            <a:pPr algn="ctr"/>
            <a:r>
              <a:rPr lang="en-US" sz="4000" b="1" dirty="0">
                <a:solidFill>
                  <a:srgbClr val="C00000"/>
                </a:solidFill>
                <a:latin typeface="Arial Black" panose="020B0A04020102020204" pitchFamily="34" charset="0"/>
              </a:rPr>
              <a:t>Annotate</a:t>
            </a:r>
            <a:endParaRPr lang="en-IN" sz="4000" b="1" dirty="0">
              <a:solidFill>
                <a:srgbClr val="C00000"/>
              </a:solidFill>
              <a:latin typeface="Arial Black" panose="020B0A04020102020204" pitchFamily="34" charset="0"/>
            </a:endParaRPr>
          </a:p>
        </p:txBody>
      </p:sp>
      <p:sp>
        <p:nvSpPr>
          <p:cNvPr id="9" name="TextBox 8">
            <a:extLst>
              <a:ext uri="{FF2B5EF4-FFF2-40B4-BE49-F238E27FC236}">
                <a16:creationId xmlns:a16="http://schemas.microsoft.com/office/drawing/2014/main" id="{B3E3031F-02FB-4118-9D98-3F21741311BC}"/>
              </a:ext>
            </a:extLst>
          </p:cNvPr>
          <p:cNvSpPr txBox="1"/>
          <p:nvPr/>
        </p:nvSpPr>
        <p:spPr>
          <a:xfrm>
            <a:off x="8787897" y="1803611"/>
            <a:ext cx="2403674" cy="707886"/>
          </a:xfrm>
          <a:prstGeom prst="rect">
            <a:avLst/>
          </a:prstGeom>
          <a:noFill/>
        </p:spPr>
        <p:txBody>
          <a:bodyPr wrap="square">
            <a:spAutoFit/>
          </a:bodyPr>
          <a:lstStyle/>
          <a:p>
            <a:pPr algn="r"/>
            <a:r>
              <a:rPr lang="en-US" sz="4000" b="1" dirty="0">
                <a:solidFill>
                  <a:srgbClr val="00B0F0"/>
                </a:solidFill>
                <a:latin typeface="Arial Black" panose="020B0A04020102020204" pitchFamily="34" charset="0"/>
              </a:rPr>
              <a:t>Search</a:t>
            </a:r>
            <a:endParaRPr lang="en-IN" sz="2800" b="1" dirty="0">
              <a:solidFill>
                <a:srgbClr val="00B0F0"/>
              </a:solidFill>
              <a:latin typeface="Arial Black" panose="020B0A04020102020204" pitchFamily="34" charset="0"/>
            </a:endParaRPr>
          </a:p>
        </p:txBody>
      </p:sp>
      <p:sp>
        <p:nvSpPr>
          <p:cNvPr id="11" name="TextBox 10">
            <a:extLst>
              <a:ext uri="{FF2B5EF4-FFF2-40B4-BE49-F238E27FC236}">
                <a16:creationId xmlns:a16="http://schemas.microsoft.com/office/drawing/2014/main" id="{8AA0F4A6-1D8B-4F47-825C-69C2131CE6D0}"/>
              </a:ext>
            </a:extLst>
          </p:cNvPr>
          <p:cNvSpPr txBox="1"/>
          <p:nvPr/>
        </p:nvSpPr>
        <p:spPr>
          <a:xfrm>
            <a:off x="92817" y="3475663"/>
            <a:ext cx="11589499" cy="400110"/>
          </a:xfrm>
          <a:prstGeom prst="rect">
            <a:avLst/>
          </a:prstGeom>
          <a:solidFill>
            <a:schemeClr val="bg1">
              <a:lumMod val="85000"/>
            </a:schemeClr>
          </a:solidFill>
        </p:spPr>
        <p:txBody>
          <a:bodyPr wrap="square">
            <a:spAutoFit/>
          </a:bodyPr>
          <a:lstStyle/>
          <a:p>
            <a:pPr algn="ctr"/>
            <a:r>
              <a:rPr lang="en-US" sz="2000" i="1" dirty="0"/>
              <a:t>Work on local machines or just mobiles  </a:t>
            </a:r>
            <a:endParaRPr lang="en-IN" sz="2000" i="1" dirty="0"/>
          </a:p>
        </p:txBody>
      </p:sp>
      <p:sp>
        <p:nvSpPr>
          <p:cNvPr id="4" name="AutoShape 2">
            <a:extLst>
              <a:ext uri="{FF2B5EF4-FFF2-40B4-BE49-F238E27FC236}">
                <a16:creationId xmlns:a16="http://schemas.microsoft.com/office/drawing/2014/main" id="{471A7ED1-7F6F-4EF8-BAB5-A45FC4FD42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a:extLst>
              <a:ext uri="{FF2B5EF4-FFF2-40B4-BE49-F238E27FC236}">
                <a16:creationId xmlns:a16="http://schemas.microsoft.com/office/drawing/2014/main" id="{1B333726-CC99-43E0-8AFD-BB1EAD78E17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 name="Picture 23">
            <a:extLst>
              <a:ext uri="{FF2B5EF4-FFF2-40B4-BE49-F238E27FC236}">
                <a16:creationId xmlns:a16="http://schemas.microsoft.com/office/drawing/2014/main" id="{E24228C0-9161-4AB8-94F6-65AE430275D7}"/>
              </a:ext>
            </a:extLst>
          </p:cNvPr>
          <p:cNvPicPr>
            <a:picLocks noChangeAspect="1"/>
          </p:cNvPicPr>
          <p:nvPr/>
        </p:nvPicPr>
        <p:blipFill>
          <a:blip r:embed="rId3"/>
          <a:stretch>
            <a:fillRect/>
          </a:stretch>
        </p:blipFill>
        <p:spPr>
          <a:xfrm>
            <a:off x="56236" y="3886200"/>
            <a:ext cx="11626080" cy="2979106"/>
          </a:xfrm>
          <a:prstGeom prst="rect">
            <a:avLst/>
          </a:prstGeom>
        </p:spPr>
      </p:pic>
      <p:pic>
        <p:nvPicPr>
          <p:cNvPr id="6" name="Picture 5">
            <a:extLst>
              <a:ext uri="{FF2B5EF4-FFF2-40B4-BE49-F238E27FC236}">
                <a16:creationId xmlns:a16="http://schemas.microsoft.com/office/drawing/2014/main" id="{10344A9A-A843-4523-9ABE-FC61BE919AFE}"/>
              </a:ext>
            </a:extLst>
          </p:cNvPr>
          <p:cNvPicPr>
            <a:picLocks noChangeAspect="1"/>
          </p:cNvPicPr>
          <p:nvPr/>
        </p:nvPicPr>
        <p:blipFill>
          <a:blip r:embed="rId4"/>
          <a:stretch>
            <a:fillRect/>
          </a:stretch>
        </p:blipFill>
        <p:spPr>
          <a:xfrm>
            <a:off x="11693891" y="23150"/>
            <a:ext cx="472547" cy="6858000"/>
          </a:xfrm>
          <a:prstGeom prst="rect">
            <a:avLst/>
          </a:prstGeom>
        </p:spPr>
      </p:pic>
    </p:spTree>
    <p:extLst>
      <p:ext uri="{BB962C8B-B14F-4D97-AF65-F5344CB8AC3E}">
        <p14:creationId xmlns:p14="http://schemas.microsoft.com/office/powerpoint/2010/main" val="2631184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36589" y="361713"/>
            <a:ext cx="11671673" cy="888493"/>
          </a:xfrm>
        </p:spPr>
        <p:txBody>
          <a:bodyPr>
            <a:normAutofit fontScale="90000"/>
          </a:bodyPr>
          <a:lstStyle/>
          <a:p>
            <a:pPr algn="ctr"/>
            <a:r>
              <a:rPr lang="en-US" sz="6000" b="1" spc="300" dirty="0">
                <a:latin typeface="Arial" panose="020B0604020202020204" pitchFamily="34" charset="0"/>
                <a:cs typeface="Arial" panose="020B0604020202020204" pitchFamily="34" charset="0"/>
              </a:rPr>
              <a:t>    </a:t>
            </a:r>
            <a:r>
              <a:rPr lang="en-US" sz="6700" b="1" spc="300" dirty="0">
                <a:latin typeface="+mn-lt"/>
                <a:cs typeface="Arial" panose="020B0604020202020204" pitchFamily="34" charset="0"/>
              </a:rPr>
              <a:t>penVirus</a:t>
            </a:r>
            <a:endParaRPr lang="en-IN" sz="6000" b="1" spc="300" dirty="0">
              <a:latin typeface="+mn-lt"/>
              <a:cs typeface="Arial" panose="020B0604020202020204" pitchFamily="34" charset="0"/>
            </a:endParaRPr>
          </a:p>
        </p:txBody>
      </p:sp>
      <p:cxnSp>
        <p:nvCxnSpPr>
          <p:cNvPr id="9" name="Straight Connector 8">
            <a:extLst>
              <a:ext uri="{FF2B5EF4-FFF2-40B4-BE49-F238E27FC236}">
                <a16:creationId xmlns:a16="http://schemas.microsoft.com/office/drawing/2014/main" id="{19F0F0EA-41E4-494C-BD4A-AECDCB72B4D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5CC26CC-06F4-4BE2-BB3D-22B0D90D6A7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E5B179C-45BD-4302-982C-FAA8D9FEE4D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6CF2456-069F-411C-BB77-B976D49238A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305312F7-CCE5-444F-9235-14F7672C212E}"/>
              </a:ext>
            </a:extLst>
          </p:cNvPr>
          <p:cNvSpPr txBox="1"/>
          <p:nvPr/>
        </p:nvSpPr>
        <p:spPr>
          <a:xfrm>
            <a:off x="3693213" y="5496132"/>
            <a:ext cx="7039847" cy="400110"/>
          </a:xfrm>
          <a:prstGeom prst="rect">
            <a:avLst/>
          </a:prstGeom>
          <a:noFill/>
        </p:spPr>
        <p:txBody>
          <a:bodyPr wrap="square">
            <a:spAutoFit/>
          </a:bodyPr>
          <a:lstStyle/>
          <a:p>
            <a:pPr algn="ctr"/>
            <a:r>
              <a:rPr lang="en-US" sz="2000" i="1" dirty="0">
                <a:latin typeface="Times New Roman" panose="02020603050405020304" pitchFamily="18" charset="0"/>
                <a:cs typeface="Times New Roman" panose="02020603050405020304" pitchFamily="18" charset="0"/>
              </a:rPr>
              <a:t>Endeavoring to extract pearls from an ocean of Knowledge</a:t>
            </a:r>
            <a:endParaRPr lang="en-IN" sz="2000" i="1"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043D1B1A-C893-4430-8CD1-E9B3D397CBDF}"/>
              </a:ext>
            </a:extLst>
          </p:cNvPr>
          <p:cNvSpPr txBox="1"/>
          <p:nvPr/>
        </p:nvSpPr>
        <p:spPr>
          <a:xfrm>
            <a:off x="637045" y="6598367"/>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r>
              <a:rPr lang="en-US" sz="800" dirty="0"/>
              <a:t>Wikipedia (</a:t>
            </a:r>
            <a:r>
              <a:rPr lang="en-IN" sz="800" dirty="0"/>
              <a:t>https://en.wikipedia.org)</a:t>
            </a:r>
          </a:p>
        </p:txBody>
      </p:sp>
      <p:pic>
        <p:nvPicPr>
          <p:cNvPr id="60" name="Picture 2" descr="cc logo">
            <a:extLst>
              <a:ext uri="{FF2B5EF4-FFF2-40B4-BE49-F238E27FC236}">
                <a16:creationId xmlns:a16="http://schemas.microsoft.com/office/drawing/2014/main" id="{A7710D25-003A-409C-86E9-355D7224C93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589" y="6554530"/>
            <a:ext cx="259281" cy="259281"/>
          </a:xfrm>
          <a:prstGeom prst="ellipse">
            <a:avLst/>
          </a:prstGeom>
          <a:solidFill>
            <a:schemeClr val="bg1"/>
          </a:solidFill>
        </p:spPr>
      </p:pic>
      <p:pic>
        <p:nvPicPr>
          <p:cNvPr id="61" name="Picture 60">
            <a:extLst>
              <a:ext uri="{FF2B5EF4-FFF2-40B4-BE49-F238E27FC236}">
                <a16:creationId xmlns:a16="http://schemas.microsoft.com/office/drawing/2014/main" id="{834B3978-FF20-44EB-A402-06F47DC944A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02682" y="6555019"/>
            <a:ext cx="259281" cy="259281"/>
          </a:xfrm>
          <a:prstGeom prst="ellipse">
            <a:avLst/>
          </a:prstGeom>
          <a:solidFill>
            <a:schemeClr val="bg1"/>
          </a:solidFill>
        </p:spPr>
      </p:pic>
      <p:pic>
        <p:nvPicPr>
          <p:cNvPr id="3" name="Picture 2">
            <a:extLst>
              <a:ext uri="{FF2B5EF4-FFF2-40B4-BE49-F238E27FC236}">
                <a16:creationId xmlns:a16="http://schemas.microsoft.com/office/drawing/2014/main" id="{F571F89C-CCD2-4B29-AA1A-3D18D12DF957}"/>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4117778" y="361713"/>
            <a:ext cx="620700" cy="727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57B660-A2DA-4D41-AE60-33E118993236}"/>
              </a:ext>
            </a:extLst>
          </p:cNvPr>
          <p:cNvPicPr>
            <a:picLocks noChangeAspect="1"/>
          </p:cNvPicPr>
          <p:nvPr/>
        </p:nvPicPr>
        <p:blipFill>
          <a:blip r:embed="rId9"/>
          <a:stretch>
            <a:fillRect/>
          </a:stretch>
        </p:blipFill>
        <p:spPr>
          <a:xfrm>
            <a:off x="546362" y="1250206"/>
            <a:ext cx="10931075" cy="4627265"/>
          </a:xfrm>
          <a:prstGeom prst="rect">
            <a:avLst/>
          </a:prstGeom>
        </p:spPr>
      </p:pic>
    </p:spTree>
    <p:extLst>
      <p:ext uri="{BB962C8B-B14F-4D97-AF65-F5344CB8AC3E}">
        <p14:creationId xmlns:p14="http://schemas.microsoft.com/office/powerpoint/2010/main" val="386247693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C21F8E-259B-42F8-88A1-E265BA162238}"/>
              </a:ext>
            </a:extLst>
          </p:cNvPr>
          <p:cNvSpPr/>
          <p:nvPr/>
        </p:nvSpPr>
        <p:spPr>
          <a:xfrm>
            <a:off x="6130136" y="1635986"/>
            <a:ext cx="5581902" cy="458600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C15EEF96-F5AB-45FE-A276-3FA3D9402F3B}"/>
              </a:ext>
            </a:extLst>
          </p:cNvPr>
          <p:cNvSpPr/>
          <p:nvPr/>
        </p:nvSpPr>
        <p:spPr>
          <a:xfrm>
            <a:off x="125957" y="1623480"/>
            <a:ext cx="5791303" cy="4598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794A7708-59CC-4459-88C1-9423B0BB784A}"/>
              </a:ext>
            </a:extLst>
          </p:cNvPr>
          <p:cNvSpPr txBox="1"/>
          <p:nvPr/>
        </p:nvSpPr>
        <p:spPr>
          <a:xfrm>
            <a:off x="110127" y="1989365"/>
            <a:ext cx="6008910" cy="2523768"/>
          </a:xfrm>
          <a:prstGeom prst="rect">
            <a:avLst/>
          </a:prstGeom>
          <a:noFill/>
        </p:spPr>
        <p:txBody>
          <a:bodyPr wrap="square">
            <a:spAutoFit/>
          </a:bodyPr>
          <a:lstStyle/>
          <a:p>
            <a:pPr lvl="1" algn="ctr"/>
            <a:r>
              <a:rPr lang="en-US" sz="4000" b="1" dirty="0" err="1">
                <a:ea typeface="+mj-ea"/>
                <a:cs typeface="Arial" panose="020B0604020202020204" pitchFamily="34" charset="0"/>
              </a:rPr>
              <a:t>getpapers</a:t>
            </a:r>
            <a:r>
              <a:rPr lang="en-US" sz="4000" dirty="0"/>
              <a:t> </a:t>
            </a:r>
            <a:endParaRPr lang="en-US" sz="4000" i="1" dirty="0"/>
          </a:p>
          <a:p>
            <a:pPr lvl="1"/>
            <a:endParaRPr lang="en-US" sz="2000" i="1" dirty="0"/>
          </a:p>
          <a:p>
            <a:pPr lvl="1"/>
            <a:r>
              <a:rPr lang="en-US" sz="2000" i="1" dirty="0"/>
              <a:t>Scraper for downloading scientific literature</a:t>
            </a:r>
          </a:p>
          <a:p>
            <a:pPr lvl="1"/>
            <a:r>
              <a:rPr lang="en-US" sz="2000" i="1" dirty="0"/>
              <a:t> </a:t>
            </a:r>
          </a:p>
          <a:p>
            <a:pPr marL="742950" lvl="1" indent="-285750">
              <a:buFont typeface="Arial" panose="020B0604020202020204" pitchFamily="34" charset="0"/>
              <a:buChar char="•"/>
            </a:pPr>
            <a:r>
              <a:rPr lang="en-US" sz="2000" i="1" dirty="0"/>
              <a:t>Metadata </a:t>
            </a:r>
          </a:p>
          <a:p>
            <a:pPr marL="742950" lvl="1" indent="-285750">
              <a:buFont typeface="Arial" panose="020B0604020202020204" pitchFamily="34" charset="0"/>
              <a:buChar char="•"/>
            </a:pPr>
            <a:r>
              <a:rPr lang="en-US" sz="2000" i="1" dirty="0"/>
              <a:t>Full texts </a:t>
            </a:r>
          </a:p>
          <a:p>
            <a:pPr lvl="1"/>
            <a:endParaRPr lang="en-US" i="1" dirty="0"/>
          </a:p>
        </p:txBody>
      </p:sp>
      <p:cxnSp>
        <p:nvCxnSpPr>
          <p:cNvPr id="7" name="Straight Connector 6">
            <a:extLst>
              <a:ext uri="{FF2B5EF4-FFF2-40B4-BE49-F238E27FC236}">
                <a16:creationId xmlns:a16="http://schemas.microsoft.com/office/drawing/2014/main" id="{C17F6E71-5082-468E-B14C-FCC0FECA23F2}"/>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7062B780-FEA1-47C6-8CDA-C2137CAC9FE9}"/>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B01EBC9-3210-43C9-AF96-EE029711E36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4" name="Picture 2" descr="cc logo">
            <a:extLst>
              <a:ext uri="{FF2B5EF4-FFF2-40B4-BE49-F238E27FC236}">
                <a16:creationId xmlns:a16="http://schemas.microsoft.com/office/drawing/2014/main" id="{AF9C8DF3-889E-4C18-B9E8-5DDF49909A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6" name="Picture 15">
            <a:extLst>
              <a:ext uri="{FF2B5EF4-FFF2-40B4-BE49-F238E27FC236}">
                <a16:creationId xmlns:a16="http://schemas.microsoft.com/office/drawing/2014/main" id="{D07F69CC-DFC0-4047-A40C-B9AA234286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1" name="Picture 10">
            <a:extLst>
              <a:ext uri="{FF2B5EF4-FFF2-40B4-BE49-F238E27FC236}">
                <a16:creationId xmlns:a16="http://schemas.microsoft.com/office/drawing/2014/main" id="{E900C10F-677B-4243-823F-D187C933F006}"/>
              </a:ext>
            </a:extLst>
          </p:cNvPr>
          <p:cNvPicPr>
            <a:picLocks noChangeAspect="1"/>
          </p:cNvPicPr>
          <p:nvPr/>
        </p:nvPicPr>
        <p:blipFill>
          <a:blip r:embed="rId7"/>
          <a:stretch>
            <a:fillRect/>
          </a:stretch>
        </p:blipFill>
        <p:spPr>
          <a:xfrm>
            <a:off x="6493889" y="2802374"/>
            <a:ext cx="1719702" cy="1648031"/>
          </a:xfrm>
          <a:prstGeom prst="rect">
            <a:avLst/>
          </a:prstGeom>
        </p:spPr>
      </p:pic>
      <p:sp>
        <p:nvSpPr>
          <p:cNvPr id="12" name="TextBox 11">
            <a:extLst>
              <a:ext uri="{FF2B5EF4-FFF2-40B4-BE49-F238E27FC236}">
                <a16:creationId xmlns:a16="http://schemas.microsoft.com/office/drawing/2014/main" id="{5D9DEFC2-EC2A-4A92-B043-5D5B0D7BCB14}"/>
              </a:ext>
            </a:extLst>
          </p:cNvPr>
          <p:cNvSpPr txBox="1"/>
          <p:nvPr/>
        </p:nvSpPr>
        <p:spPr>
          <a:xfrm>
            <a:off x="6152334" y="2004539"/>
            <a:ext cx="5559699" cy="707886"/>
          </a:xfrm>
          <a:prstGeom prst="rect">
            <a:avLst/>
          </a:prstGeom>
          <a:noFill/>
        </p:spPr>
        <p:txBody>
          <a:bodyPr wrap="square" rtlCol="0">
            <a:spAutoFit/>
          </a:bodyPr>
          <a:lstStyle/>
          <a:p>
            <a:pPr algn="ctr"/>
            <a:r>
              <a:rPr lang="en-US" sz="4000" b="1" dirty="0">
                <a:ea typeface="+mj-ea"/>
                <a:cs typeface="Arial" panose="020B0604020202020204" pitchFamily="34" charset="0"/>
              </a:rPr>
              <a:t>Repository </a:t>
            </a:r>
            <a:endParaRPr lang="en-IN" sz="4000" b="1" dirty="0">
              <a:ea typeface="+mj-ea"/>
              <a:cs typeface="Arial" panose="020B0604020202020204" pitchFamily="34" charset="0"/>
            </a:endParaRPr>
          </a:p>
        </p:txBody>
      </p:sp>
      <p:sp>
        <p:nvSpPr>
          <p:cNvPr id="39" name="TextBox 38">
            <a:extLst>
              <a:ext uri="{FF2B5EF4-FFF2-40B4-BE49-F238E27FC236}">
                <a16:creationId xmlns:a16="http://schemas.microsoft.com/office/drawing/2014/main" id="{CF17777B-72FB-422B-8D1A-7AA81673B276}"/>
              </a:ext>
            </a:extLst>
          </p:cNvPr>
          <p:cNvSpPr txBox="1"/>
          <p:nvPr/>
        </p:nvSpPr>
        <p:spPr>
          <a:xfrm>
            <a:off x="589722" y="6599467"/>
            <a:ext cx="6123006" cy="215444"/>
          </a:xfrm>
          <a:prstGeom prst="rect">
            <a:avLst/>
          </a:prstGeom>
          <a:noFill/>
        </p:spPr>
        <p:txBody>
          <a:bodyPr wrap="square">
            <a:spAutoFit/>
          </a:bodyPr>
          <a:lstStyle/>
          <a:p>
            <a:r>
              <a:rPr lang="en-IN" sz="800" b="1" dirty="0"/>
              <a:t>Credits</a:t>
            </a:r>
            <a:r>
              <a:rPr lang="en-IN" sz="800" dirty="0"/>
              <a:t>: https://www.wikidata.org/wiki/Wikidata:Main_Page</a:t>
            </a:r>
          </a:p>
        </p:txBody>
      </p:sp>
      <p:sp>
        <p:nvSpPr>
          <p:cNvPr id="42" name="Oval 41">
            <a:extLst>
              <a:ext uri="{FF2B5EF4-FFF2-40B4-BE49-F238E27FC236}">
                <a16:creationId xmlns:a16="http://schemas.microsoft.com/office/drawing/2014/main" id="{3AB2522E-D6DA-4209-BCCE-C75A46AE54B9}"/>
              </a:ext>
            </a:extLst>
          </p:cNvPr>
          <p:cNvSpPr/>
          <p:nvPr/>
        </p:nvSpPr>
        <p:spPr>
          <a:xfrm>
            <a:off x="3826445" y="3676811"/>
            <a:ext cx="1948670" cy="876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Hundreds of papers/min</a:t>
            </a:r>
            <a:endParaRPr lang="en-IN" dirty="0">
              <a:solidFill>
                <a:srgbClr val="C00000"/>
              </a:solidFill>
            </a:endParaRPr>
          </a:p>
        </p:txBody>
      </p:sp>
      <p:sp>
        <p:nvSpPr>
          <p:cNvPr id="44" name="TextBox 43">
            <a:extLst>
              <a:ext uri="{FF2B5EF4-FFF2-40B4-BE49-F238E27FC236}">
                <a16:creationId xmlns:a16="http://schemas.microsoft.com/office/drawing/2014/main" id="{B0AA381F-5EF9-43E0-8D3E-F1599D15559C}"/>
              </a:ext>
            </a:extLst>
          </p:cNvPr>
          <p:cNvSpPr txBox="1"/>
          <p:nvPr/>
        </p:nvSpPr>
        <p:spPr>
          <a:xfrm>
            <a:off x="8341110" y="3339175"/>
            <a:ext cx="3144586" cy="830997"/>
          </a:xfrm>
          <a:prstGeom prst="rect">
            <a:avLst/>
          </a:prstGeom>
          <a:noFill/>
        </p:spPr>
        <p:txBody>
          <a:bodyPr wrap="square">
            <a:spAutoFit/>
          </a:bodyPr>
          <a:lstStyle/>
          <a:p>
            <a:pPr algn="just"/>
            <a:r>
              <a:rPr lang="en-US" sz="2400" dirty="0"/>
              <a:t>Open life science publications</a:t>
            </a:r>
          </a:p>
        </p:txBody>
      </p:sp>
      <p:sp>
        <p:nvSpPr>
          <p:cNvPr id="49" name="Title 1">
            <a:extLst>
              <a:ext uri="{FF2B5EF4-FFF2-40B4-BE49-F238E27FC236}">
                <a16:creationId xmlns:a16="http://schemas.microsoft.com/office/drawing/2014/main" id="{1D6FDAA9-BA5C-4468-8938-3815C07AE11E}"/>
              </a:ext>
            </a:extLst>
          </p:cNvPr>
          <p:cNvSpPr>
            <a:spLocks noGrp="1"/>
          </p:cNvSpPr>
          <p:nvPr>
            <p:ph type="title"/>
          </p:nvPr>
        </p:nvSpPr>
        <p:spPr>
          <a:xfrm>
            <a:off x="86784" y="49557"/>
            <a:ext cx="11625249" cy="1325563"/>
          </a:xfrm>
        </p:spPr>
        <p:txBody>
          <a:bodyPr>
            <a:normAutofit/>
          </a:bodyPr>
          <a:lstStyle/>
          <a:p>
            <a:pPr algn="ctr"/>
            <a:r>
              <a:rPr lang="en-US" sz="6000" b="1" dirty="0">
                <a:latin typeface="+mn-lt"/>
                <a:cs typeface="Arial" panose="020B0604020202020204" pitchFamily="34" charset="0"/>
              </a:rPr>
              <a:t>O</a:t>
            </a:r>
            <a:r>
              <a:rPr lang="en-IN" sz="6000" b="1" dirty="0" err="1">
                <a:latin typeface="+mn-lt"/>
                <a:cs typeface="Arial" panose="020B0604020202020204" pitchFamily="34" charset="0"/>
              </a:rPr>
              <a:t>ur</a:t>
            </a:r>
            <a:r>
              <a:rPr lang="en-IN" sz="6000" b="1" dirty="0">
                <a:latin typeface="+mn-lt"/>
                <a:cs typeface="Arial" panose="020B0604020202020204" pitchFamily="34" charset="0"/>
              </a:rPr>
              <a:t> Tools </a:t>
            </a:r>
          </a:p>
        </p:txBody>
      </p:sp>
      <p:sp>
        <p:nvSpPr>
          <p:cNvPr id="59" name="Graphic 57" descr="Bookmark">
            <a:extLst>
              <a:ext uri="{FF2B5EF4-FFF2-40B4-BE49-F238E27FC236}">
                <a16:creationId xmlns:a16="http://schemas.microsoft.com/office/drawing/2014/main" id="{19307DD5-F68B-48D2-8B36-7AD34A432098}"/>
              </a:ext>
            </a:extLst>
          </p:cNvPr>
          <p:cNvSpPr/>
          <p:nvPr/>
        </p:nvSpPr>
        <p:spPr>
          <a:xfrm rot="5400000">
            <a:off x="563530" y="1376565"/>
            <a:ext cx="419340" cy="1225601"/>
          </a:xfrm>
          <a:custGeom>
            <a:avLst/>
            <a:gdLst>
              <a:gd name="connsiteX0" fmla="*/ 342900 w 381000"/>
              <a:gd name="connsiteY0" fmla="*/ 19050 h 762000"/>
              <a:gd name="connsiteX1" fmla="*/ 361950 w 381000"/>
              <a:gd name="connsiteY1" fmla="*/ 38100 h 762000"/>
              <a:gd name="connsiteX2" fmla="*/ 361950 w 381000"/>
              <a:gd name="connsiteY2" fmla="*/ 716013 h 762000"/>
              <a:gd name="connsiteX3" fmla="*/ 203968 w 381000"/>
              <a:gd name="connsiteY3" fmla="*/ 558032 h 762000"/>
              <a:gd name="connsiteX4" fmla="*/ 190500 w 381000"/>
              <a:gd name="connsiteY4" fmla="*/ 544563 h 762000"/>
              <a:gd name="connsiteX5" fmla="*/ 177032 w 381000"/>
              <a:gd name="connsiteY5" fmla="*/ 558032 h 762000"/>
              <a:gd name="connsiteX6" fmla="*/ 19050 w 381000"/>
              <a:gd name="connsiteY6" fmla="*/ 716013 h 762000"/>
              <a:gd name="connsiteX7" fmla="*/ 19050 w 381000"/>
              <a:gd name="connsiteY7" fmla="*/ 38100 h 762000"/>
              <a:gd name="connsiteX8" fmla="*/ 38100 w 381000"/>
              <a:gd name="connsiteY8" fmla="*/ 19050 h 762000"/>
              <a:gd name="connsiteX9" fmla="*/ 342900 w 381000"/>
              <a:gd name="connsiteY9" fmla="*/ 19050 h 762000"/>
              <a:gd name="connsiteX10" fmla="*/ 342900 w 381000"/>
              <a:gd name="connsiteY10" fmla="*/ 0 h 762000"/>
              <a:gd name="connsiteX11" fmla="*/ 38100 w 381000"/>
              <a:gd name="connsiteY11" fmla="*/ 0 h 762000"/>
              <a:gd name="connsiteX12" fmla="*/ 0 w 381000"/>
              <a:gd name="connsiteY12" fmla="*/ 38100 h 762000"/>
              <a:gd name="connsiteX13" fmla="*/ 0 w 381000"/>
              <a:gd name="connsiteY13" fmla="*/ 762000 h 762000"/>
              <a:gd name="connsiteX14" fmla="*/ 190500 w 381000"/>
              <a:gd name="connsiteY14" fmla="*/ 571500 h 762000"/>
              <a:gd name="connsiteX15" fmla="*/ 381000 w 381000"/>
              <a:gd name="connsiteY15" fmla="*/ 762000 h 762000"/>
              <a:gd name="connsiteX16" fmla="*/ 381000 w 381000"/>
              <a:gd name="connsiteY16" fmla="*/ 38100 h 762000"/>
              <a:gd name="connsiteX17" fmla="*/ 342900 w 381000"/>
              <a:gd name="connsiteY1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762000">
                <a:moveTo>
                  <a:pt x="342900" y="19050"/>
                </a:moveTo>
                <a:cubicBezTo>
                  <a:pt x="353421" y="19050"/>
                  <a:pt x="361950" y="27579"/>
                  <a:pt x="361950" y="38100"/>
                </a:cubicBezTo>
                <a:lnTo>
                  <a:pt x="361950" y="716013"/>
                </a:lnTo>
                <a:lnTo>
                  <a:pt x="203968" y="558032"/>
                </a:lnTo>
                <a:lnTo>
                  <a:pt x="190500" y="544563"/>
                </a:lnTo>
                <a:lnTo>
                  <a:pt x="177032" y="558032"/>
                </a:lnTo>
                <a:lnTo>
                  <a:pt x="19050" y="716013"/>
                </a:lnTo>
                <a:lnTo>
                  <a:pt x="19050" y="38100"/>
                </a:lnTo>
                <a:cubicBezTo>
                  <a:pt x="19050" y="27579"/>
                  <a:pt x="27579" y="19050"/>
                  <a:pt x="38100" y="19050"/>
                </a:cubicBezTo>
                <a:lnTo>
                  <a:pt x="342900" y="19050"/>
                </a:lnTo>
                <a:moveTo>
                  <a:pt x="342900" y="0"/>
                </a:moveTo>
                <a:lnTo>
                  <a:pt x="38100" y="0"/>
                </a:lnTo>
                <a:cubicBezTo>
                  <a:pt x="17084" y="63"/>
                  <a:pt x="63" y="17084"/>
                  <a:pt x="0" y="38100"/>
                </a:cubicBezTo>
                <a:lnTo>
                  <a:pt x="0" y="762000"/>
                </a:lnTo>
                <a:lnTo>
                  <a:pt x="190500" y="571500"/>
                </a:lnTo>
                <a:lnTo>
                  <a:pt x="381000" y="762000"/>
                </a:lnTo>
                <a:lnTo>
                  <a:pt x="381000" y="38100"/>
                </a:lnTo>
                <a:cubicBezTo>
                  <a:pt x="380937" y="17084"/>
                  <a:pt x="363916" y="63"/>
                  <a:pt x="342900" y="0"/>
                </a:cubicBezTo>
                <a:close/>
              </a:path>
            </a:pathLst>
          </a:custGeom>
          <a:solidFill>
            <a:srgbClr val="359D69"/>
          </a:solidFill>
          <a:ln w="9525" cap="flat">
            <a:noFill/>
            <a:prstDash val="solid"/>
            <a:miter/>
          </a:ln>
        </p:spPr>
        <p:txBody>
          <a:bodyPr vert="vert270" rtlCol="0" anchor="ctr"/>
          <a:lstStyle/>
          <a:p>
            <a:r>
              <a:rPr lang="en-US" dirty="0">
                <a:solidFill>
                  <a:schemeClr val="accent6">
                    <a:lumMod val="75000"/>
                  </a:schemeClr>
                </a:solidFill>
              </a:rPr>
              <a:t>         </a:t>
            </a:r>
            <a:r>
              <a:rPr lang="en-US" dirty="0">
                <a:solidFill>
                  <a:schemeClr val="accent6">
                    <a:lumMod val="75000"/>
                  </a:schemeClr>
                </a:solidFill>
                <a:latin typeface="Adobe Gothic Std B" panose="020B0800000000000000" pitchFamily="34" charset="-128"/>
                <a:ea typeface="Adobe Gothic Std B" panose="020B0800000000000000" pitchFamily="34" charset="-128"/>
              </a:rPr>
              <a:t>NEW</a:t>
            </a:r>
            <a:endParaRPr lang="en-IN" dirty="0">
              <a:solidFill>
                <a:schemeClr val="accent6">
                  <a:lumMod val="75000"/>
                </a:schemeClr>
              </a:solidFill>
              <a:latin typeface="Adobe Gothic Std B" panose="020B0800000000000000" pitchFamily="34" charset="-128"/>
              <a:ea typeface="Adobe Gothic Std B" panose="020B0800000000000000" pitchFamily="34" charset="-128"/>
            </a:endParaRPr>
          </a:p>
        </p:txBody>
      </p:sp>
      <p:pic>
        <p:nvPicPr>
          <p:cNvPr id="21" name="Picture 20">
            <a:extLst>
              <a:ext uri="{FF2B5EF4-FFF2-40B4-BE49-F238E27FC236}">
                <a16:creationId xmlns:a16="http://schemas.microsoft.com/office/drawing/2014/main" id="{1005F835-BEA8-40AC-9EA7-A914EC81674A}"/>
              </a:ext>
            </a:extLst>
          </p:cNvPr>
          <p:cNvPicPr>
            <a:picLocks noChangeAspect="1"/>
          </p:cNvPicPr>
          <p:nvPr/>
        </p:nvPicPr>
        <p:blipFill>
          <a:blip r:embed="rId8"/>
          <a:stretch>
            <a:fillRect/>
          </a:stretch>
        </p:blipFill>
        <p:spPr>
          <a:xfrm>
            <a:off x="1576024" y="5139883"/>
            <a:ext cx="8937511" cy="999831"/>
          </a:xfrm>
          <a:prstGeom prst="rect">
            <a:avLst/>
          </a:prstGeom>
        </p:spPr>
      </p:pic>
    </p:spTree>
    <p:extLst>
      <p:ext uri="{BB962C8B-B14F-4D97-AF65-F5344CB8AC3E}">
        <p14:creationId xmlns:p14="http://schemas.microsoft.com/office/powerpoint/2010/main" val="3687321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3923</TotalTime>
  <Words>1795</Words>
  <Application>Microsoft Office PowerPoint</Application>
  <PresentationFormat>Widescreen</PresentationFormat>
  <Paragraphs>311</Paragraphs>
  <Slides>30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Adobe Gothic Std B</vt:lpstr>
      <vt:lpstr>Arial</vt:lpstr>
      <vt:lpstr>Arial</vt:lpstr>
      <vt:lpstr>Arial Black</vt:lpstr>
      <vt:lpstr>Calibri</vt:lpstr>
      <vt:lpstr>Calibri Light</vt:lpstr>
      <vt:lpstr>French Script MT</vt:lpstr>
      <vt:lpstr>Segoe UI</vt:lpstr>
      <vt:lpstr>Slack-Lato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Our Vision</vt:lpstr>
      <vt:lpstr>    penVirus</vt:lpstr>
      <vt:lpstr>Our Tools </vt:lpstr>
      <vt:lpstr>Wikidata-based Annotation </vt:lpstr>
      <vt:lpstr>Dictionaries</vt:lpstr>
      <vt:lpstr>What a dictionary looks like</vt:lpstr>
      <vt:lpstr>Full Text Search</vt:lpstr>
      <vt:lpstr>How We Built Our Team</vt:lpstr>
      <vt:lpstr>Faceted Mini Corpora</vt:lpstr>
      <vt:lpstr>PowerPoint Presentation</vt:lpstr>
      <vt:lpstr>PowerPoint Presentation</vt:lpstr>
      <vt:lpstr>PowerPoint Presentation</vt:lpstr>
      <vt:lpstr>Mini Projects for gathering insights </vt:lpstr>
      <vt:lpstr>Multi-dictionary search dashboard</vt:lpstr>
      <vt:lpstr>Commonest Terms </vt:lpstr>
      <vt:lpstr>PowerPoint Presentation</vt:lpstr>
      <vt:lpstr>PowerPoint Presentation</vt:lpstr>
      <vt:lpstr>PowerPoint Presentation</vt:lpstr>
      <vt:lpstr>PowerPoint Presentation</vt:lpstr>
      <vt:lpstr>Our Colorful Team</vt:lpstr>
      <vt:lpstr>Our Colorful Team</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penVirus</dc:title>
  <dc:creator>E D</dc:creator>
  <cp:lastModifiedBy>E D</cp:lastModifiedBy>
  <cp:revision>515</cp:revision>
  <dcterms:created xsi:type="dcterms:W3CDTF">2020-08-29T04:35:30Z</dcterms:created>
  <dcterms:modified xsi:type="dcterms:W3CDTF">2020-09-10T09:32:25Z</dcterms:modified>
</cp:coreProperties>
</file>